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7"/>
  </p:notesMasterIdLst>
  <p:sldIdLst>
    <p:sldId id="256" r:id="rId2"/>
    <p:sldId id="407" r:id="rId3"/>
    <p:sldId id="406" r:id="rId4"/>
    <p:sldId id="377" r:id="rId5"/>
    <p:sldId id="375" r:id="rId6"/>
    <p:sldId id="378" r:id="rId7"/>
    <p:sldId id="396" r:id="rId8"/>
    <p:sldId id="393" r:id="rId9"/>
    <p:sldId id="394" r:id="rId10"/>
    <p:sldId id="395" r:id="rId11"/>
    <p:sldId id="397" r:id="rId12"/>
    <p:sldId id="399" r:id="rId13"/>
    <p:sldId id="408" r:id="rId14"/>
    <p:sldId id="398" r:id="rId15"/>
    <p:sldId id="385" r:id="rId16"/>
    <p:sldId id="387" r:id="rId17"/>
    <p:sldId id="400" r:id="rId18"/>
    <p:sldId id="402" r:id="rId19"/>
    <p:sldId id="403" r:id="rId20"/>
    <p:sldId id="383" r:id="rId21"/>
    <p:sldId id="384" r:id="rId22"/>
    <p:sldId id="404" r:id="rId23"/>
    <p:sldId id="409" r:id="rId24"/>
    <p:sldId id="405" r:id="rId25"/>
    <p:sldId id="329" r:id="rId26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man Old Style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man Old Style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D6B5D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2645BFA1-EBFB-4C2E-B1D4-CDE1132BB4FD}" type="datetimeFigureOut">
              <a:rPr lang="ru-RU"/>
              <a:pPr>
                <a:defRPr/>
              </a:pPr>
              <a:t>10.04.2015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F45D1141-53CE-4D37-B2AA-0F473C5B1E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1640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40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6A7F6-32D5-4020-9811-F5C598FC06D5}" type="datetimeFigureOut">
              <a:rPr lang="ru-RU"/>
              <a:pPr>
                <a:defRPr/>
              </a:pPr>
              <a:t>10.04.2015</a:t>
            </a:fld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677A7-0500-419A-8A62-85CCA1E443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FC076-95B7-496A-9FA1-ADA7706CA5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40616-6E14-4C50-A1F4-2C49EF34DF35}" type="datetimeFigureOut">
              <a:rPr lang="ru-RU"/>
              <a:pPr>
                <a:defRPr/>
              </a:pPr>
              <a:t>10.04.2015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42C24-FE27-4B42-8AB7-140CE503C6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BE7EB-C3E9-4361-A04B-2E7D3C016FE9}" type="datetimeFigureOut">
              <a:rPr lang="ru-RU"/>
              <a:pPr>
                <a:defRPr/>
              </a:pPr>
              <a:t>10.04.2015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ABD31-D962-4ECD-B1F0-15EC76FC1B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0D0F8-5EAD-4B2B-91A8-F65B7F6390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26AEA-D7FB-4BE5-B875-D98A702EA76D}" type="datetimeFigureOut">
              <a:rPr lang="ru-RU"/>
              <a:pPr>
                <a:defRPr/>
              </a:pPr>
              <a:t>10.04.2015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5EF59-08C6-4CF7-AA5C-22392EA1AE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52F3A-A82C-47A6-B8D9-96E5EEFD41BF}" type="datetimeFigureOut">
              <a:rPr lang="ru-RU"/>
              <a:pPr>
                <a:defRPr/>
              </a:pPr>
              <a:t>10.04.2015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62D8E-579E-4B60-A486-A6DA96B0E2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7894E-1508-40B4-AE47-962363D12498}" type="datetimeFigureOut">
              <a:rPr lang="ru-RU"/>
              <a:pPr>
                <a:defRPr/>
              </a:pPr>
              <a:t>10.04.2015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3C94D-D568-4B5F-AA74-BD607B28A4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26B56-E8A6-4930-8620-FD990DBFADAC}" type="datetimeFigureOut">
              <a:rPr lang="ru-RU"/>
              <a:pPr>
                <a:defRPr/>
              </a:pPr>
              <a:t>10.04.2015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39F8D-AC9C-4A66-A8F3-5D6A951BE8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A8BE2-50F6-4C33-BF18-1F7506D976F7}" type="datetimeFigureOut">
              <a:rPr lang="ru-RU"/>
              <a:pPr>
                <a:defRPr/>
              </a:pPr>
              <a:t>10.04.2015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D266F-9C65-4754-9E94-799D43B396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8ECA7-C7A8-4538-8238-615BA5F69CB1}" type="datetimeFigureOut">
              <a:rPr lang="ru-RU"/>
              <a:pPr>
                <a:defRPr/>
              </a:pPr>
              <a:t>10.04.2015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9918E-3B71-4BDE-A4DC-1E5A581B87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E824A-266F-4E8C-B43B-DD8209AF4CF1}" type="datetimeFigureOut">
              <a:rPr lang="ru-RU"/>
              <a:pPr>
                <a:defRPr/>
              </a:pPr>
              <a:t>10.04.2015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AE765-948E-4F4D-86E8-7FFFB03DA1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1EC9A-D166-4904-8A46-781BB1B38883}" type="datetimeFigureOut">
              <a:rPr lang="ru-RU"/>
              <a:pPr>
                <a:defRPr/>
              </a:pPr>
              <a:t>10.04.2015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F95F3130-EFFA-4B87-BA54-C7526E3F36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536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5366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5367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15368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15369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15370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15371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5372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15373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37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>
              <a:defRPr/>
            </a:pPr>
            <a:fld id="{2107C203-3B4A-48D2-976A-094346547FF3}" type="datetimeFigureOut">
              <a:rPr lang="ru-RU"/>
              <a:pPr>
                <a:defRPr/>
              </a:pPr>
              <a:t>10.04.2015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6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43213" y="1828800"/>
            <a:ext cx="6148387" cy="2209800"/>
          </a:xfrm>
        </p:spPr>
        <p:txBody>
          <a:bodyPr/>
          <a:lstStyle/>
          <a:p>
            <a:pPr algn="ctr" eaLnBrk="1" hangingPunct="1"/>
            <a:r>
              <a:rPr lang="ru-RU" sz="2000" b="1" dirty="0" smtClean="0">
                <a:latin typeface="Bookman Old Style" pitchFamily="18" charset="0"/>
              </a:rPr>
              <a:t>Глава администрации Становлянского муниципального района</a:t>
            </a:r>
            <a:r>
              <a:rPr lang="ru-RU" sz="3200" b="1" dirty="0" smtClean="0">
                <a:latin typeface="Bookman Old Style" pitchFamily="18" charset="0"/>
              </a:rPr>
              <a:t/>
            </a:r>
            <a:br>
              <a:rPr lang="ru-RU" sz="3200" b="1" dirty="0" smtClean="0">
                <a:latin typeface="Bookman Old Style" pitchFamily="18" charset="0"/>
              </a:rPr>
            </a:br>
            <a:r>
              <a:rPr lang="ru-RU" sz="4000" b="1" dirty="0" smtClean="0">
                <a:latin typeface="Bookman Old Style" pitchFamily="18" charset="0"/>
              </a:rPr>
              <a:t>Краснова Людмила Николаевна</a:t>
            </a:r>
          </a:p>
        </p:txBody>
      </p:sp>
      <p:pic>
        <p:nvPicPr>
          <p:cNvPr id="14339" name="Picture 6" descr="Герб Становлян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3588" y="0"/>
            <a:ext cx="7604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6" descr="Герб Становлян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3588" y="0"/>
            <a:ext cx="7604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61"/>
          <p:cNvSpPr>
            <a:spLocks noChangeArrowheads="1"/>
          </p:cNvSpPr>
          <p:nvPr/>
        </p:nvSpPr>
        <p:spPr bwMode="auto">
          <a:xfrm>
            <a:off x="8893175" y="6597650"/>
            <a:ext cx="250825" cy="260350"/>
          </a:xfrm>
          <a:prstGeom prst="rect">
            <a:avLst/>
          </a:prstGeom>
          <a:solidFill>
            <a:srgbClr val="D6B5D9"/>
          </a:solidFill>
          <a:ln w="1270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18</a:t>
            </a:r>
          </a:p>
        </p:txBody>
      </p:sp>
      <p:sp>
        <p:nvSpPr>
          <p:cNvPr id="6" name="Овал 5"/>
          <p:cNvSpPr>
            <a:spLocks noChangeArrowheads="1"/>
          </p:cNvSpPr>
          <p:nvPr/>
        </p:nvSpPr>
        <p:spPr bwMode="auto">
          <a:xfrm>
            <a:off x="3357554" y="2643182"/>
            <a:ext cx="2643205" cy="1500194"/>
          </a:xfrm>
          <a:prstGeom prst="ellipse">
            <a:avLst/>
          </a:prstGeom>
          <a:solidFill>
            <a:schemeClr val="folHlink"/>
          </a:solidFill>
          <a:ln w="28575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 dirty="0">
                <a:solidFill>
                  <a:schemeClr val="bg2"/>
                </a:solidFill>
                <a:latin typeface="Arial" charset="0"/>
              </a:rPr>
              <a:t>Получение грантов начинающими </a:t>
            </a:r>
            <a:r>
              <a:rPr lang="ru-RU" sz="1400" b="1" dirty="0" smtClean="0">
                <a:solidFill>
                  <a:schemeClr val="bg2"/>
                </a:solidFill>
                <a:latin typeface="Arial" charset="0"/>
              </a:rPr>
              <a:t>фермерами Становлянского района</a:t>
            </a:r>
            <a:endParaRPr lang="ru-RU" sz="140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2928926" y="1571612"/>
            <a:ext cx="3313112" cy="35718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bg2"/>
                </a:solidFill>
                <a:latin typeface="Arial" charset="0"/>
              </a:rPr>
              <a:t>ИП глава КФХ Кашина А.В. </a:t>
            </a:r>
          </a:p>
          <a:p>
            <a:pPr algn="ctr"/>
            <a:r>
              <a:rPr lang="ru-RU" b="1" dirty="0">
                <a:solidFill>
                  <a:schemeClr val="bg2"/>
                </a:solidFill>
                <a:latin typeface="Arial" charset="0"/>
              </a:rPr>
              <a:t>300 тыс.руб.</a:t>
            </a:r>
          </a:p>
        </p:txBody>
      </p:sp>
      <p:pic>
        <p:nvPicPr>
          <p:cNvPr id="38918" name="Picture 2" descr="пчеловодст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14290"/>
            <a:ext cx="1736918" cy="124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214282" y="3214686"/>
            <a:ext cx="2346352" cy="7143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bg2"/>
                </a:solidFill>
                <a:latin typeface="Arial" charset="0"/>
              </a:rPr>
              <a:t>ИП глава КФХ Рыбалкина Е.В. </a:t>
            </a:r>
          </a:p>
          <a:p>
            <a:pPr algn="ctr"/>
            <a:r>
              <a:rPr lang="ru-RU" b="1" dirty="0">
                <a:solidFill>
                  <a:schemeClr val="bg2"/>
                </a:solidFill>
                <a:latin typeface="Arial" charset="0"/>
              </a:rPr>
              <a:t>700 тыс.руб.</a:t>
            </a:r>
          </a:p>
        </p:txBody>
      </p:sp>
      <p:pic>
        <p:nvPicPr>
          <p:cNvPr id="38921" name="Picture 4" descr="Фермерство и животноводство - Part 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1571612"/>
            <a:ext cx="1781821" cy="1338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6" descr="AMIC.R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571612"/>
            <a:ext cx="2081763" cy="137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7072330" y="3143248"/>
            <a:ext cx="1785950" cy="717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bg2"/>
                </a:solidFill>
                <a:latin typeface="Arial" charset="0"/>
              </a:rPr>
              <a:t>ИП глава КФХ Плахова Е.И. 650 тыс.руб.</a:t>
            </a: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2786050" y="4929198"/>
            <a:ext cx="3786203" cy="5032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bg2"/>
                </a:solidFill>
                <a:latin typeface="Arial" charset="0"/>
              </a:rPr>
              <a:t>ИП глава КФХ </a:t>
            </a:r>
            <a:r>
              <a:rPr lang="ru-RU" b="1" dirty="0" err="1">
                <a:solidFill>
                  <a:schemeClr val="bg2"/>
                </a:solidFill>
                <a:latin typeface="Arial" charset="0"/>
              </a:rPr>
              <a:t>Грунин</a:t>
            </a:r>
            <a:r>
              <a:rPr lang="ru-RU" b="1" dirty="0">
                <a:solidFill>
                  <a:schemeClr val="bg2"/>
                </a:solidFill>
                <a:latin typeface="Arial" charset="0"/>
              </a:rPr>
              <a:t> Г.В. </a:t>
            </a:r>
          </a:p>
          <a:p>
            <a:pPr algn="ctr"/>
            <a:r>
              <a:rPr lang="ru-RU" b="1" dirty="0">
                <a:solidFill>
                  <a:schemeClr val="bg2"/>
                </a:solidFill>
                <a:latin typeface="Arial" charset="0"/>
              </a:rPr>
              <a:t>650 </a:t>
            </a:r>
            <a:r>
              <a:rPr lang="ru-RU" b="1" dirty="0" err="1">
                <a:solidFill>
                  <a:schemeClr val="bg2"/>
                </a:solidFill>
                <a:latin typeface="Arial" charset="0"/>
              </a:rPr>
              <a:t>тыс.руб</a:t>
            </a:r>
            <a:endParaRPr lang="ru-RU" b="1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38927" name="Picture 4" descr="DSC006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5500702"/>
            <a:ext cx="1571636" cy="11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9" name="AutoShape 17"/>
          <p:cNvSpPr>
            <a:spLocks noChangeArrowheads="1"/>
          </p:cNvSpPr>
          <p:nvPr/>
        </p:nvSpPr>
        <p:spPr bwMode="auto">
          <a:xfrm>
            <a:off x="4286248" y="2143116"/>
            <a:ext cx="792162" cy="358775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930" name="AutoShape 18"/>
          <p:cNvSpPr>
            <a:spLocks noChangeArrowheads="1"/>
          </p:cNvSpPr>
          <p:nvPr/>
        </p:nvSpPr>
        <p:spPr bwMode="auto">
          <a:xfrm>
            <a:off x="6215074" y="3071810"/>
            <a:ext cx="504825" cy="50482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931" name="AutoShape 19"/>
          <p:cNvSpPr>
            <a:spLocks noChangeArrowheads="1"/>
          </p:cNvSpPr>
          <p:nvPr/>
        </p:nvSpPr>
        <p:spPr bwMode="auto">
          <a:xfrm>
            <a:off x="2571736" y="3071810"/>
            <a:ext cx="642942" cy="503237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932" name="AutoShape 20"/>
          <p:cNvSpPr>
            <a:spLocks noChangeArrowheads="1"/>
          </p:cNvSpPr>
          <p:nvPr/>
        </p:nvSpPr>
        <p:spPr bwMode="auto">
          <a:xfrm>
            <a:off x="4357686" y="4286256"/>
            <a:ext cx="647700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Bookman Old Style" pitchFamily="18" charset="0"/>
              </a:rPr>
              <a:t>Частный детский сад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214282" y="1600200"/>
            <a:ext cx="4572032" cy="45307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dirty="0" smtClean="0"/>
              <a:t>   </a:t>
            </a:r>
            <a:r>
              <a:rPr lang="ru-RU" sz="1800" dirty="0" smtClean="0">
                <a:latin typeface="Bookman Old Style" pitchFamily="18" charset="0"/>
              </a:rPr>
              <a:t>Для дошкольного образования приоритетом развития остаётся доступность. Одна из первоочередных задач – ликвидация очерёдности в детских садах.</a:t>
            </a:r>
          </a:p>
          <a:p>
            <a:pPr eaLnBrk="1" hangingPunct="1">
              <a:defRPr/>
            </a:pPr>
            <a:r>
              <a:rPr lang="ru-RU" sz="1800" dirty="0" smtClean="0">
                <a:latin typeface="Bookman Old Style" pitchFamily="18" charset="0"/>
              </a:rPr>
              <a:t>   Никогда не стояла столь остро проблема детских садов, как сегодня. И, как вызов времени, появляется всё больше дошкольных образовательных учреждений на коммерческой основе.</a:t>
            </a:r>
          </a:p>
          <a:p>
            <a:pPr eaLnBrk="1" hangingPunct="1">
              <a:defRPr/>
            </a:pPr>
            <a:r>
              <a:rPr lang="ru-RU" sz="1800" dirty="0" smtClean="0">
                <a:latin typeface="Bookman Old Style" pitchFamily="18" charset="0"/>
              </a:rPr>
              <a:t>   Администрация </a:t>
            </a:r>
            <a:r>
              <a:rPr lang="ru-RU" sz="1800" dirty="0" err="1" smtClean="0">
                <a:latin typeface="Bookman Old Style" pitchFamily="18" charset="0"/>
              </a:rPr>
              <a:t>Становлянского</a:t>
            </a:r>
            <a:r>
              <a:rPr lang="ru-RU" sz="1800" dirty="0" smtClean="0">
                <a:latin typeface="Bookman Old Style" pitchFamily="18" charset="0"/>
              </a:rPr>
              <a:t> района готова оказать всяческую помощь при открытии частного детского сада.</a:t>
            </a:r>
          </a:p>
        </p:txBody>
      </p:sp>
      <p:pic>
        <p:nvPicPr>
          <p:cNvPr id="16388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3800" y="1268413"/>
            <a:ext cx="3889375" cy="2520950"/>
          </a:xfrm>
          <a:noFill/>
        </p:spPr>
      </p:pic>
      <p:pic>
        <p:nvPicPr>
          <p:cNvPr id="16389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11738" y="3941763"/>
            <a:ext cx="3952875" cy="26558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142844" y="428604"/>
            <a:ext cx="4071966" cy="1143000"/>
          </a:xfrm>
        </p:spPr>
        <p:txBody>
          <a:bodyPr anchor="t"/>
          <a:lstStyle/>
          <a:p>
            <a:pPr algn="l"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</a:rPr>
              <a:t>     </a:t>
            </a:r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МБОУ СОШ</a:t>
            </a:r>
            <a:b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с. Толстая Дубрава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142844" y="1600200"/>
            <a:ext cx="4143404" cy="4530725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ru-RU" sz="2400" b="1" dirty="0" smtClean="0">
                <a:latin typeface="Bookman Old Style" pitchFamily="18" charset="0"/>
              </a:rPr>
              <a:t>«Самым важным явлением в школе, самым поучительным предметом, самым живым примером для ученика является сам учитель» </a:t>
            </a:r>
          </a:p>
          <a:p>
            <a:pPr eaLnBrk="1" hangingPunct="1">
              <a:buNone/>
              <a:defRPr/>
            </a:pPr>
            <a:r>
              <a:rPr lang="ru-RU" sz="2400" b="1" dirty="0" smtClean="0">
                <a:latin typeface="Bookman Old Style" pitchFamily="18" charset="0"/>
              </a:rPr>
              <a:t>                        </a:t>
            </a:r>
            <a:r>
              <a:rPr lang="ru-RU" sz="1600" b="1" dirty="0" smtClean="0">
                <a:latin typeface="Bookman Old Style" pitchFamily="18" charset="0"/>
              </a:rPr>
              <a:t>А. </a:t>
            </a:r>
            <a:r>
              <a:rPr lang="ru-RU" sz="1600" b="1" dirty="0" err="1" smtClean="0">
                <a:latin typeface="Bookman Old Style" pitchFamily="18" charset="0"/>
              </a:rPr>
              <a:t>Дистервет</a:t>
            </a:r>
            <a:endParaRPr lang="ru-RU" sz="2400" b="1" dirty="0" smtClean="0">
              <a:latin typeface="Bookman Old Style" pitchFamily="18" charset="0"/>
            </a:endParaRPr>
          </a:p>
        </p:txBody>
      </p:sp>
      <p:pic>
        <p:nvPicPr>
          <p:cNvPr id="14340" name="Picture 10" descr="школа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00563" y="188913"/>
            <a:ext cx="4319587" cy="3338512"/>
          </a:xfrm>
        </p:spPr>
      </p:pic>
      <p:pic>
        <p:nvPicPr>
          <p:cNvPr id="14341" name="Picture 11" descr="т дуб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00563" y="3500438"/>
            <a:ext cx="4319587" cy="3024187"/>
          </a:xfr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3257544" cy="1143000"/>
          </a:xfrm>
          <a:noFill/>
          <a:ln/>
        </p:spPr>
        <p:txBody>
          <a:bodyPr/>
          <a:lstStyle/>
          <a:p>
            <a:pPr algn="l"/>
            <a:r>
              <a:rPr lang="ru-RU" sz="2400" b="1" dirty="0" smtClean="0">
                <a:effectLst/>
                <a:latin typeface="Bookman Old Style" pitchFamily="18" charset="0"/>
              </a:rPr>
              <a:t>Спортивный зал</a:t>
            </a:r>
          </a:p>
        </p:txBody>
      </p:sp>
      <p:pic>
        <p:nvPicPr>
          <p:cNvPr id="34824" name="Picture 8" descr="Изображение 02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67175" y="0"/>
            <a:ext cx="5076825" cy="3860800"/>
          </a:xfrm>
          <a:noFill/>
        </p:spPr>
      </p:pic>
      <p:pic>
        <p:nvPicPr>
          <p:cNvPr id="34825" name="Picture 9" descr="Изображение 02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351088"/>
            <a:ext cx="5219700" cy="4318000"/>
          </a:xfrm>
          <a:noFill/>
        </p:spPr>
      </p:pic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5500694" y="4143380"/>
            <a:ext cx="31598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 dirty="0"/>
              <a:t>Тренажёрный зал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500034" y="428605"/>
            <a:ext cx="2686040" cy="428628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latin typeface="Bookman Old Style" pitchFamily="18" charset="0"/>
              </a:rPr>
              <a:t>        </a:t>
            </a:r>
            <a:r>
              <a:rPr lang="ru-RU" sz="2800" b="1" dirty="0" err="1" smtClean="0">
                <a:solidFill>
                  <a:schemeClr val="tx1"/>
                </a:solidFill>
                <a:latin typeface="Bookman Old Style" pitchFamily="18" charset="0"/>
              </a:rPr>
              <a:t>с.Злобино</a:t>
            </a:r>
            <a:endParaRPr lang="ru-RU" sz="2800" b="1" dirty="0" smtClean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3686172" cy="4530725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ru-RU" sz="2400" dirty="0" smtClean="0"/>
              <a:t> </a:t>
            </a:r>
            <a:r>
              <a:rPr lang="ru-RU" sz="2000" b="1" dirty="0" smtClean="0">
                <a:latin typeface="Bookman Old Style" pitchFamily="18" charset="0"/>
              </a:rPr>
              <a:t>В селе </a:t>
            </a:r>
            <a:r>
              <a:rPr lang="ru-RU" sz="2000" b="1" dirty="0" err="1" smtClean="0">
                <a:latin typeface="Bookman Old Style" pitchFamily="18" charset="0"/>
              </a:rPr>
              <a:t>Злобино</a:t>
            </a:r>
            <a:r>
              <a:rPr lang="ru-RU" sz="2000" b="1" dirty="0" smtClean="0">
                <a:latin typeface="Bookman Old Style" pitchFamily="18" charset="0"/>
              </a:rPr>
              <a:t> в настоящее время не используется спортивный зал. Приглашаем предприимчивых молодых людей, желающих арендовать данное помещение для организации спортивных клубов, клубов семейного отдыха и т.п. </a:t>
            </a:r>
          </a:p>
        </p:txBody>
      </p:sp>
      <p:pic>
        <p:nvPicPr>
          <p:cNvPr id="13316" name="Picture 8" descr="Изображение 04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6100" y="260350"/>
            <a:ext cx="4464050" cy="3240088"/>
          </a:xfrm>
        </p:spPr>
      </p:pic>
      <p:pic>
        <p:nvPicPr>
          <p:cNvPr id="13317" name="Picture 9" descr="Изображение 04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538" y="3573463"/>
            <a:ext cx="4465637" cy="3024187"/>
          </a:xfr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500042"/>
            <a:ext cx="4357718" cy="1008063"/>
          </a:xfrm>
        </p:spPr>
        <p:txBody>
          <a:bodyPr/>
          <a:lstStyle/>
          <a:p>
            <a:pPr>
              <a:defRPr/>
            </a:pPr>
            <a:r>
              <a:rPr lang="ru-RU" sz="2800" b="1" dirty="0" err="1" smtClean="0">
                <a:solidFill>
                  <a:schemeClr val="tx1"/>
                </a:solidFill>
                <a:latin typeface="Bookman Old Style" pitchFamily="18" charset="0"/>
              </a:rPr>
              <a:t>Конно</a:t>
            </a:r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 – спортивный клуб «Заречье»</a:t>
            </a:r>
            <a:endParaRPr lang="ru-RU" sz="28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1600200"/>
            <a:ext cx="4352956" cy="4530725"/>
          </a:xfrm>
        </p:spPr>
        <p:txBody>
          <a:bodyPr/>
          <a:lstStyle/>
          <a:p>
            <a:pPr>
              <a:buNone/>
              <a:defRPr/>
            </a:pPr>
            <a:r>
              <a:rPr lang="ru-RU" sz="2000" b="1" dirty="0" smtClean="0">
                <a:latin typeface="Bookman Old Style" pitchFamily="18" charset="0"/>
              </a:rPr>
              <a:t>Конный клуб расположен в живописном месте среди полей с. Ламское и организовано на основе наследия местного коллективного хозяйства. Клуб находится на стадии становления и развития. Уже имеет перспективных лошадей и занимается племенным разведением.</a:t>
            </a:r>
            <a:endParaRPr lang="ru-RU" sz="2000" b="1" dirty="0">
              <a:latin typeface="Bookman Old Style" pitchFamily="18" charset="0"/>
            </a:endParaRPr>
          </a:p>
        </p:txBody>
      </p:sp>
      <p:pic>
        <p:nvPicPr>
          <p:cNvPr id="10244" name="Picture 2" descr="C:\Users\Home\Desktop\в бунинский\конный клуб Заречь1.bm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00563" y="765175"/>
            <a:ext cx="4392612" cy="2951163"/>
          </a:xfrm>
          <a:noFill/>
        </p:spPr>
      </p:pic>
      <p:pic>
        <p:nvPicPr>
          <p:cNvPr id="10245" name="Picture 3" descr="C:\Users\Home\Desktop\в бунинский\конный клуб Заречье.bmp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3789363"/>
            <a:ext cx="4321175" cy="2663825"/>
          </a:xfr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3614734" cy="1152525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Строительство элеватора в д. </a:t>
            </a:r>
            <a:r>
              <a:rPr lang="ru-RU" sz="2800" b="1" dirty="0" err="1" smtClean="0">
                <a:solidFill>
                  <a:schemeClr val="tx1"/>
                </a:solidFill>
                <a:latin typeface="Bookman Old Style" pitchFamily="18" charset="0"/>
              </a:rPr>
              <a:t>Бабарыкино</a:t>
            </a:r>
            <a:endParaRPr lang="ru-RU" sz="28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1785927"/>
            <a:ext cx="4000528" cy="3143272"/>
          </a:xfrm>
        </p:spPr>
        <p:txBody>
          <a:bodyPr/>
          <a:lstStyle/>
          <a:p>
            <a:pPr>
              <a:buNone/>
              <a:defRPr/>
            </a:pPr>
            <a:r>
              <a:rPr lang="ru-RU" sz="2000" b="1" dirty="0" smtClean="0">
                <a:latin typeface="Bookman Old Style" pitchFamily="18" charset="0"/>
              </a:rPr>
              <a:t>Начинается строительство крупнейшего элеватора в деревне </a:t>
            </a:r>
            <a:r>
              <a:rPr lang="ru-RU" sz="2000" b="1" dirty="0" err="1" smtClean="0">
                <a:latin typeface="Bookman Old Style" pitchFamily="18" charset="0"/>
              </a:rPr>
              <a:t>Бабарыкино</a:t>
            </a:r>
            <a:r>
              <a:rPr lang="ru-RU" sz="2000" b="1" dirty="0" smtClean="0">
                <a:latin typeface="Bookman Old Style" pitchFamily="18" charset="0"/>
              </a:rPr>
              <a:t>, открытие которого планируется уже в июле 2015 года, что позволит создать 70 рабочих мест</a:t>
            </a:r>
            <a:endParaRPr lang="ru-RU" sz="2000" b="1" dirty="0">
              <a:latin typeface="Bookman Old Style" pitchFamily="18" charset="0"/>
            </a:endParaRPr>
          </a:p>
        </p:txBody>
      </p:sp>
      <p:pic>
        <p:nvPicPr>
          <p:cNvPr id="12292" name="Picture 2" descr="C:\Users\Home\Desktop\в бунинский\строительство элеватора в бабарыкино.bm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00563" y="765175"/>
            <a:ext cx="4392612" cy="2663825"/>
          </a:xfrm>
          <a:noFill/>
        </p:spPr>
      </p:pic>
      <p:pic>
        <p:nvPicPr>
          <p:cNvPr id="12293" name="Picture 3" descr="C:\Users\Home\Desktop\в бунинский\строительство элеватора в бабарыкино1.bmp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00563" y="3573463"/>
            <a:ext cx="4392612" cy="2879725"/>
          </a:xfr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3900486" cy="1223963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Строительство семенного завода</a:t>
            </a:r>
            <a:endParaRPr lang="ru-RU" sz="28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1714489"/>
            <a:ext cx="4181476" cy="500066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u-RU" sz="2000" b="1" dirty="0" smtClean="0">
                <a:latin typeface="Bookman Old Style" pitchFamily="18" charset="0"/>
              </a:rPr>
              <a:t>На территории Георгиевского сельского поселения заложен первый символический камень на месте строительства семенного завода с механизированным складом для хранения сои, вместимостью 12 тысяч тонн, что позволит региональным сельхозпроизводителям быть независимыми от зарубежных поставок семян.</a:t>
            </a:r>
            <a:endParaRPr lang="ru-RU" sz="2000" b="1" dirty="0">
              <a:latin typeface="Bookman Old Style" pitchFamily="18" charset="0"/>
            </a:endParaRPr>
          </a:p>
        </p:txBody>
      </p:sp>
      <p:pic>
        <p:nvPicPr>
          <p:cNvPr id="11268" name="Picture 2" descr="C:\Users\Home\Desktop\в бунинский\закладка камня под строительство завода в палёнке1.bm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00563" y="692150"/>
            <a:ext cx="4392612" cy="2881313"/>
          </a:xfrm>
          <a:noFill/>
        </p:spPr>
      </p:pic>
      <p:pic>
        <p:nvPicPr>
          <p:cNvPr id="11269" name="Picture 3" descr="C:\Users\Home\Desktop\в бунинский\закладка камня под строительство завода в палёнке.bmp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00563" y="3716338"/>
            <a:ext cx="4392612" cy="2736850"/>
          </a:xfr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6" descr="Герб Становлян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3588" y="0"/>
            <a:ext cx="7604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714744" y="3214686"/>
            <a:ext cx="50006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Усадьба Стаховичей  в </a:t>
            </a:r>
            <a:r>
              <a:rPr lang="ru-RU" sz="1400" b="1" dirty="0" err="1" smtClean="0"/>
              <a:t>с.Пальна-Михайловка</a:t>
            </a:r>
            <a:endParaRPr lang="ru-RU" sz="1400" b="1" dirty="0"/>
          </a:p>
        </p:txBody>
      </p:sp>
      <p:pic>
        <p:nvPicPr>
          <p:cNvPr id="123907" name="Рисунок 1" descr="Пальна Михайловка (33)"/>
          <p:cNvPicPr>
            <a:picLocks noChangeAspect="1" noChangeArrowheads="1"/>
          </p:cNvPicPr>
          <p:nvPr/>
        </p:nvPicPr>
        <p:blipFill>
          <a:blip r:embed="rId3" cstate="print"/>
          <a:srcRect l="5986" r="4906"/>
          <a:stretch>
            <a:fillRect/>
          </a:stretch>
        </p:blipFill>
        <p:spPr bwMode="auto">
          <a:xfrm>
            <a:off x="214282" y="571480"/>
            <a:ext cx="3762371" cy="266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4" name="Picture 2" descr="DSC03239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571876"/>
            <a:ext cx="4405310" cy="3145392"/>
          </a:xfrm>
          <a:prstGeom prst="rect">
            <a:avLst/>
          </a:prstGeom>
          <a:noFill/>
        </p:spPr>
      </p:pic>
      <p:pic>
        <p:nvPicPr>
          <p:cNvPr id="151556" name="Picture 4" descr="DSC02023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500042"/>
            <a:ext cx="3802021" cy="2714644"/>
          </a:xfrm>
          <a:prstGeom prst="rect">
            <a:avLst/>
          </a:prstGeom>
          <a:noFill/>
        </p:spPr>
      </p:pic>
      <p:pic>
        <p:nvPicPr>
          <p:cNvPr id="151558" name="Picture 6" descr="DSC01971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571876"/>
            <a:ext cx="4000528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C:\Users\Юля Сергеевна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3429024" cy="1071570"/>
          </a:xfrm>
          <a:prstGeom prst="rect">
            <a:avLst/>
          </a:prstGeom>
          <a:noFill/>
        </p:spPr>
      </p:pic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8893175" y="6597650"/>
            <a:ext cx="250825" cy="260350"/>
          </a:xfrm>
          <a:prstGeom prst="rect">
            <a:avLst/>
          </a:prstGeom>
          <a:solidFill>
            <a:srgbClr val="D6B5D9"/>
          </a:solidFill>
          <a:ln w="1270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60</a:t>
            </a:r>
            <a:endParaRPr lang="ru-RU" sz="1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pic>
        <p:nvPicPr>
          <p:cNvPr id="8" name="Picture 4" descr="Захваченный кадр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143248"/>
            <a:ext cx="4752975" cy="3579812"/>
          </a:xfrm>
          <a:prstGeom prst="rect">
            <a:avLst/>
          </a:prstGeom>
          <a:noFill/>
        </p:spPr>
      </p:pic>
      <p:pic>
        <p:nvPicPr>
          <p:cNvPr id="9" name="Picture 7" descr="IMG_42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42852"/>
            <a:ext cx="4608512" cy="3529012"/>
          </a:xfrm>
          <a:prstGeom prst="rect">
            <a:avLst/>
          </a:prstGeom>
          <a:noFill/>
        </p:spPr>
      </p:pic>
      <p:pic>
        <p:nvPicPr>
          <p:cNvPr id="146433" name="Picture 1" descr="\\Nachoe\база\1_ЭКОНОМИКА\Информация ЭКОНОМИКА\Социально-экономическое положение района\2012 год\ИТОГИ ГОДА\К АДМ СОВЕТУпо  2012 год\Рыбалка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4071942"/>
            <a:ext cx="3452810" cy="2589608"/>
          </a:xfrm>
          <a:prstGeom prst="rect">
            <a:avLst/>
          </a:prstGeom>
          <a:noFill/>
        </p:spPr>
      </p:pic>
      <p:pic>
        <p:nvPicPr>
          <p:cNvPr id="146434" name="Picture 2" descr="\\Nachoe\база\1_ЭКОНОМИКА\Информация ЭКОНОМИКА\Социально-экономическое положение района\2012 год\ИТОГИ ГОДА\К АДМ СОВЕТУпо  2012 год\31517-425x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2357430"/>
            <a:ext cx="2595567" cy="1948202"/>
          </a:xfrm>
          <a:prstGeom prst="rect">
            <a:avLst/>
          </a:prstGeom>
          <a:noFill/>
        </p:spPr>
      </p:pic>
      <p:pic>
        <p:nvPicPr>
          <p:cNvPr id="146435" name="Picture 3" descr="\\Nachoe\база\1_ЭКОНОМИКА\Информация ЭКОНОМИКА\Социально-экономическое положение района\2012 год\ИТОГИ ГОДА\К АДМ СОВЕТУпо  2012 год\_.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1857364"/>
            <a:ext cx="1619262" cy="1214446"/>
          </a:xfrm>
          <a:prstGeom prst="rect">
            <a:avLst/>
          </a:prstGeom>
          <a:noFill/>
        </p:spPr>
      </p:pic>
      <p:pic>
        <p:nvPicPr>
          <p:cNvPr id="146436" name="Picture 4" descr="\\Nachoe\база\1_ЭКОНОМИКА\Информация ЭКОНОМИКА\Социально-экономическое положение района\2012 год\ИТОГИ ГОДА\К АДМ СОВЕТУпо  2012 год\яичница - копи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28860" y="1857364"/>
            <a:ext cx="1417092" cy="122417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6" descr="Герб Становлян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3588" y="0"/>
            <a:ext cx="7604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3857652" cy="275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429000"/>
            <a:ext cx="380202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00034" y="3000372"/>
            <a:ext cx="30428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Усадьба Буниных в д.Озёрки</a:t>
            </a:r>
            <a:endParaRPr lang="ru-RU" sz="1400" b="1" dirty="0"/>
          </a:p>
        </p:txBody>
      </p:sp>
      <p:pic>
        <p:nvPicPr>
          <p:cNvPr id="9" name="Picture 6" descr="5762338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214290"/>
            <a:ext cx="3929050" cy="2946788"/>
          </a:xfrm>
          <a:prstGeom prst="rect">
            <a:avLst/>
          </a:prstGeom>
          <a:noFill/>
        </p:spPr>
      </p:pic>
      <p:pic>
        <p:nvPicPr>
          <p:cNvPr id="10" name="Picture 4" descr="6142204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3643314"/>
            <a:ext cx="4573449" cy="307183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214810" y="3214686"/>
            <a:ext cx="46666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с. </a:t>
            </a:r>
            <a:r>
              <a:rPr lang="ru-RU" sz="1400" b="1" dirty="0" err="1" smtClean="0"/>
              <a:t>Кропотово</a:t>
            </a:r>
            <a:r>
              <a:rPr lang="ru-RU" sz="1400" b="1" dirty="0" smtClean="0"/>
              <a:t> (родина отца М.Ю. Лермонтова</a:t>
            </a:r>
            <a:r>
              <a:rPr lang="ru-RU" sz="1400" dirty="0" smtClean="0"/>
              <a:t>)</a:t>
            </a:r>
            <a:endParaRPr lang="ru-RU" sz="1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285720" y="642918"/>
            <a:ext cx="2900354" cy="357190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</a:rPr>
              <a:t>              </a:t>
            </a:r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ЛОСС</a:t>
            </a:r>
            <a:b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</a:br>
            <a:endParaRPr lang="ru-RU" sz="2800" b="1" dirty="0" smtClean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142845" y="908050"/>
            <a:ext cx="4214842" cy="5510213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dirty="0" smtClean="0"/>
              <a:t>   </a:t>
            </a:r>
            <a:r>
              <a:rPr lang="ru-RU" sz="1600" b="1" dirty="0" smtClean="0">
                <a:latin typeface="Bookman Old Style" pitchFamily="18" charset="0"/>
              </a:rPr>
              <a:t>Мещёрская Лесостепная опытно  - селекционная станция, поистине райский уголок не только нашего района, но и области. Один из самых чудесных и неповторимых уголков России. </a:t>
            </a:r>
          </a:p>
          <a:p>
            <a:pPr eaLnBrk="1" hangingPunct="1">
              <a:defRPr/>
            </a:pPr>
            <a:r>
              <a:rPr lang="ru-RU" sz="1600" b="1" dirty="0" smtClean="0">
                <a:latin typeface="Bookman Old Style" pitchFamily="18" charset="0"/>
              </a:rPr>
              <a:t>  За годы существования здесь собрана уникальная коллекция, насчитывающая более двух тысяч видов деревьев и кустарников из Европы, Азии, Северной Америки, которые составляют элитный генофонд ценнейших декоративных культур.</a:t>
            </a:r>
          </a:p>
          <a:p>
            <a:pPr eaLnBrk="1" hangingPunct="1">
              <a:defRPr/>
            </a:pPr>
            <a:r>
              <a:rPr lang="ru-RU" sz="1600" b="1" dirty="0" smtClean="0">
                <a:latin typeface="Bookman Old Style" pitchFamily="18" charset="0"/>
              </a:rPr>
              <a:t>  Площадь, занимаемая посадками, превышает 500 га.</a:t>
            </a:r>
          </a:p>
          <a:p>
            <a:pPr eaLnBrk="1" hangingPunct="1">
              <a:defRPr/>
            </a:pPr>
            <a:endParaRPr lang="ru-RU" sz="2000" dirty="0" smtClean="0"/>
          </a:p>
        </p:txBody>
      </p:sp>
      <p:pic>
        <p:nvPicPr>
          <p:cNvPr id="8196" name="Picture 8" descr="DSC0142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00563" y="260350"/>
            <a:ext cx="4248150" cy="2952750"/>
          </a:xfrm>
        </p:spPr>
      </p:pic>
      <p:pic>
        <p:nvPicPr>
          <p:cNvPr id="8197" name="Picture 9" descr="DSC0142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538" y="3357563"/>
            <a:ext cx="4321175" cy="3095625"/>
          </a:xfr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2400" dirty="0" smtClean="0"/>
              <a:t> </a:t>
            </a:r>
            <a:r>
              <a:rPr lang="ru-RU" sz="2000" b="1" dirty="0" smtClean="0">
                <a:latin typeface="Bookman Old Style" pitchFamily="18" charset="0"/>
              </a:rPr>
              <a:t>Но прежде всего Лесостепная – это мир сирени. </a:t>
            </a:r>
            <a:br>
              <a:rPr lang="ru-RU" sz="2000" b="1" dirty="0" smtClean="0">
                <a:latin typeface="Bookman Old Style" pitchFamily="18" charset="0"/>
              </a:rPr>
            </a:br>
            <a:r>
              <a:rPr lang="ru-RU" sz="2000" b="1" dirty="0" smtClean="0">
                <a:latin typeface="Bookman Old Style" pitchFamily="18" charset="0"/>
              </a:rPr>
              <a:t>Её здесь 96 сортов.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z="2800" smtClean="0"/>
          </a:p>
        </p:txBody>
      </p:sp>
      <p:pic>
        <p:nvPicPr>
          <p:cNvPr id="9220" name="Picture 8" descr="DSC0141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20" y="1071546"/>
            <a:ext cx="8424862" cy="5400675"/>
          </a:xfr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1" name="Picture 3" descr="C:\Users\Юля Сергеевна\Desktop\Ярмарка вакансий\Презентации по развитию коопераци и сельского хозяйства_Страница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5124" name="Picture 4" descr="сти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871543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229600" cy="564360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Мы приглашаем молодых профессионалов и специалистов, которые неравнодушны к открывающимся перспективам в области воспитания подрастающего поколения, в области физического развития. </a:t>
            </a:r>
            <a:b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Мы ждем Вас – добрых, искренних, ценящих здоровую жизнь и верящих в то, что в жизни всегда найдется место для шага вперед!</a:t>
            </a:r>
            <a:endParaRPr lang="ru-RU" sz="2800" b="1" dirty="0">
              <a:solidFill>
                <a:schemeClr val="accent5">
                  <a:lumMod val="2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6" descr="Герб Становлян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3588" y="0"/>
            <a:ext cx="7604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Rectangle 2"/>
          <p:cNvSpPr>
            <a:spLocks noChangeArrowheads="1"/>
          </p:cNvSpPr>
          <p:nvPr/>
        </p:nvSpPr>
        <p:spPr bwMode="auto">
          <a:xfrm>
            <a:off x="1692275" y="1412875"/>
            <a:ext cx="614838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800" b="1" i="1" dirty="0">
                <a:solidFill>
                  <a:schemeClr val="bg2"/>
                </a:solidFill>
              </a:rPr>
              <a:t>Благодарю за 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7" name="Содержимое 3" descr="IMG_1349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44" y="142852"/>
            <a:ext cx="8642350" cy="6408737"/>
          </a:xfrm>
        </p:spPr>
      </p:pic>
      <p:sp>
        <p:nvSpPr>
          <p:cNvPr id="3" name="TextBox 2"/>
          <p:cNvSpPr txBox="1"/>
          <p:nvPr/>
        </p:nvSpPr>
        <p:spPr>
          <a:xfrm>
            <a:off x="285720" y="214290"/>
            <a:ext cx="4669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/>
              <a:t>Федеральная автотрасса М-4 «ДОН»</a:t>
            </a:r>
            <a:endParaRPr lang="ru-RU" b="1" u="sng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Презентация на тему: &quot;МБОУ СОШ 6 9 классЯ в мире профессий Автор презентации - Гаврилец Е. Ю.&quot;. Скачать бесплатно и без регистр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000108"/>
            <a:ext cx="3643338" cy="3929090"/>
          </a:xfrm>
          <a:ln cmpd="sng">
            <a:solidFill>
              <a:schemeClr val="accent5">
                <a:lumMod val="25000"/>
              </a:schemeClr>
            </a:solidFill>
          </a:ln>
        </p:spPr>
        <p:txBody>
          <a:bodyPr/>
          <a:lstStyle/>
          <a:p>
            <a:r>
              <a:rPr lang="ru-RU" sz="1800" b="1" u="sng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Специалисты:</a:t>
            </a:r>
            <a:r>
              <a:rPr lang="ru-RU" sz="1800" dirty="0" smtClean="0">
                <a:latin typeface="Bookman Old Style" pitchFamily="18" charset="0"/>
              </a:rPr>
              <a:t/>
            </a:r>
            <a:br>
              <a:rPr lang="ru-RU" sz="1800" dirty="0" smtClean="0">
                <a:latin typeface="Bookman Old Style" pitchFamily="18" charset="0"/>
              </a:rPr>
            </a:br>
            <a:r>
              <a:rPr lang="ru-RU" sz="1800" dirty="0" smtClean="0">
                <a:latin typeface="Bookman Old Style" pitchFamily="18" charset="0"/>
              </a:rPr>
              <a:t>АГРОНОМ</a:t>
            </a:r>
            <a:br>
              <a:rPr lang="ru-RU" sz="1800" dirty="0" smtClean="0">
                <a:latin typeface="Bookman Old Style" pitchFamily="18" charset="0"/>
              </a:rPr>
            </a:br>
            <a:r>
              <a:rPr lang="ru-RU" sz="1800" dirty="0" smtClean="0">
                <a:latin typeface="Bookman Old Style" pitchFamily="18" charset="0"/>
              </a:rPr>
              <a:t>ИНЖЕНЕР</a:t>
            </a:r>
            <a:br>
              <a:rPr lang="ru-RU" sz="1800" dirty="0" smtClean="0">
                <a:latin typeface="Bookman Old Style" pitchFamily="18" charset="0"/>
              </a:rPr>
            </a:br>
            <a:r>
              <a:rPr lang="ru-RU" sz="1800" dirty="0" smtClean="0">
                <a:latin typeface="Bookman Old Style" pitchFamily="18" charset="0"/>
              </a:rPr>
              <a:t>ВРАЧ ВЕТЕРИНАРНЫЙ</a:t>
            </a:r>
            <a:br>
              <a:rPr lang="ru-RU" sz="1800" dirty="0" smtClean="0">
                <a:latin typeface="Bookman Old Style" pitchFamily="18" charset="0"/>
              </a:rPr>
            </a:br>
            <a:r>
              <a:rPr lang="ru-RU" sz="1800" dirty="0" smtClean="0">
                <a:latin typeface="Bookman Old Style" pitchFamily="18" charset="0"/>
              </a:rPr>
              <a:t>ЗООТЕХНИК</a:t>
            </a:r>
            <a:br>
              <a:rPr lang="ru-RU" sz="1800" dirty="0" smtClean="0">
                <a:latin typeface="Bookman Old Style" pitchFamily="18" charset="0"/>
              </a:rPr>
            </a:br>
            <a:r>
              <a:rPr lang="ru-RU" sz="1800" dirty="0" smtClean="0">
                <a:latin typeface="Bookman Old Style" pitchFamily="18" charset="0"/>
              </a:rPr>
              <a:t>ГЕОДЕЗИСТ			</a:t>
            </a:r>
            <a:br>
              <a:rPr lang="ru-RU" sz="1800" dirty="0" smtClean="0">
                <a:latin typeface="Bookman Old Style" pitchFamily="18" charset="0"/>
              </a:rPr>
            </a:br>
            <a:r>
              <a:rPr lang="ru-RU" sz="1800" dirty="0" smtClean="0">
                <a:latin typeface="Bookman Old Style" pitchFamily="18" charset="0"/>
              </a:rPr>
              <a:t>БУХГАЛТЕР</a:t>
            </a:r>
            <a:br>
              <a:rPr lang="ru-RU" sz="1800" dirty="0" smtClean="0">
                <a:latin typeface="Bookman Old Style" pitchFamily="18" charset="0"/>
              </a:rPr>
            </a:br>
            <a:r>
              <a:rPr lang="ru-RU" sz="1800" dirty="0" smtClean="0">
                <a:latin typeface="Bookman Old Style" pitchFamily="18" charset="0"/>
              </a:rPr>
              <a:t>ВРАЧ</a:t>
            </a:r>
            <a:br>
              <a:rPr lang="ru-RU" sz="1800" dirty="0" smtClean="0">
                <a:latin typeface="Bookman Old Style" pitchFamily="18" charset="0"/>
              </a:rPr>
            </a:br>
            <a:r>
              <a:rPr lang="ru-RU" sz="1800" dirty="0" smtClean="0">
                <a:latin typeface="Bookman Old Style" pitchFamily="18" charset="0"/>
              </a:rPr>
              <a:t>ФЕЛЬДШЕР</a:t>
            </a:r>
            <a:br>
              <a:rPr lang="ru-RU" sz="1800" dirty="0" smtClean="0">
                <a:latin typeface="Bookman Old Style" pitchFamily="18" charset="0"/>
              </a:rPr>
            </a:br>
            <a:r>
              <a:rPr lang="ru-RU" sz="1800" dirty="0" smtClean="0">
                <a:latin typeface="Bookman Old Style" pitchFamily="18" charset="0"/>
              </a:rPr>
              <a:t>МЕДИЦИНСКАЯ СЕСТРА</a:t>
            </a:r>
            <a:br>
              <a:rPr lang="ru-RU" sz="1800" dirty="0" smtClean="0">
                <a:latin typeface="Bookman Old Style" pitchFamily="18" charset="0"/>
              </a:rPr>
            </a:br>
            <a:r>
              <a:rPr lang="ru-RU" sz="1800" dirty="0" smtClean="0">
                <a:latin typeface="Bookman Old Style" pitchFamily="18" charset="0"/>
              </a:rPr>
              <a:t>СПЕЦИАЛИСТ «Консультант плюс»</a:t>
            </a:r>
            <a:br>
              <a:rPr lang="ru-RU" sz="1800" dirty="0" smtClean="0">
                <a:latin typeface="Bookman Old Style" pitchFamily="18" charset="0"/>
              </a:rPr>
            </a:br>
            <a:r>
              <a:rPr lang="ru-RU" sz="1800" dirty="0" smtClean="0">
                <a:latin typeface="Bookman Old Style" pitchFamily="18" charset="0"/>
              </a:rPr>
              <a:t>ТЕХНОЛОГ </a:t>
            </a:r>
            <a:endParaRPr lang="ru-RU" sz="1800" dirty="0">
              <a:latin typeface="Bookman Old Style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000496" y="1000108"/>
            <a:ext cx="4143404" cy="5143536"/>
          </a:xfrm>
          <a:prstGeom prst="rect">
            <a:avLst/>
          </a:prstGeom>
          <a:noFill/>
          <a:ln w="9525" cmpd="sng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b="1" u="sng" dirty="0" smtClean="0">
                <a:solidFill>
                  <a:schemeClr val="accent5">
                    <a:lumMod val="25000"/>
                  </a:schemeClr>
                </a:solidFill>
              </a:rPr>
              <a:t>Рабочие профессии:</a:t>
            </a:r>
            <a:endParaRPr lang="ru-RU" dirty="0" smtClean="0">
              <a:solidFill>
                <a:schemeClr val="accent5">
                  <a:lumMod val="25000"/>
                </a:schemeClr>
              </a:solidFill>
            </a:endParaRPr>
          </a:p>
          <a:p>
            <a:r>
              <a:rPr lang="ru-RU" dirty="0" smtClean="0"/>
              <a:t>БЕТОНЩИК</a:t>
            </a:r>
          </a:p>
          <a:p>
            <a:r>
              <a:rPr lang="ru-RU" dirty="0" smtClean="0"/>
              <a:t>ВОДИТЕЛЬ АВТОМОБИЛЯ</a:t>
            </a:r>
          </a:p>
          <a:p>
            <a:r>
              <a:rPr lang="ru-RU" dirty="0" smtClean="0"/>
              <a:t>КОНДИТЕР</a:t>
            </a:r>
          </a:p>
          <a:p>
            <a:r>
              <a:rPr lang="ru-RU" dirty="0" smtClean="0"/>
              <a:t>КЛАДОВЩИК</a:t>
            </a:r>
          </a:p>
          <a:p>
            <a:r>
              <a:rPr lang="ru-RU" dirty="0" smtClean="0"/>
              <a:t>МАШИНИСТЫ РАЗЛИЧНЫХ  АГРЕГАТОВ</a:t>
            </a:r>
          </a:p>
          <a:p>
            <a:r>
              <a:rPr lang="ru-RU" dirty="0" smtClean="0"/>
              <a:t>МОНТАЖНИК</a:t>
            </a:r>
          </a:p>
          <a:p>
            <a:r>
              <a:rPr lang="ru-RU" dirty="0" smtClean="0"/>
              <a:t>ПОВАР</a:t>
            </a:r>
          </a:p>
          <a:p>
            <a:r>
              <a:rPr lang="ru-RU" dirty="0" smtClean="0"/>
              <a:t>РАБОЧИЕ С/Х ПРОИЗВОДСТВА</a:t>
            </a:r>
          </a:p>
          <a:p>
            <a:r>
              <a:rPr lang="ru-RU" dirty="0" smtClean="0"/>
              <a:t>СЛЕСАРЬ</a:t>
            </a:r>
          </a:p>
          <a:p>
            <a:r>
              <a:rPr lang="ru-RU" dirty="0" smtClean="0"/>
              <a:t>ТЕСТОВОД</a:t>
            </a:r>
          </a:p>
          <a:p>
            <a:r>
              <a:rPr lang="ru-RU" dirty="0" smtClean="0"/>
              <a:t>ТОКАРЬ</a:t>
            </a:r>
          </a:p>
          <a:p>
            <a:r>
              <a:rPr lang="ru-RU" dirty="0" smtClean="0"/>
              <a:t>ТРАКТОРИСТЫ С/Х ПРОИЗВОДСТВА</a:t>
            </a:r>
          </a:p>
          <a:p>
            <a:r>
              <a:rPr lang="ru-RU" dirty="0" smtClean="0"/>
              <a:t>ЭЛЕКТРОГАЗОСВАРЩИК</a:t>
            </a:r>
          </a:p>
          <a:p>
            <a:r>
              <a:rPr lang="ru-RU" dirty="0" smtClean="0"/>
              <a:t>ЭЛЕКТРИК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9201" name="Picture 1" descr="C:\Users\Юля Сергеевна\Desktop\Ярмарка вакансий\GP_PHOTO_W800_0522bb2e703dc416254fe9b36d4e86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4724" y="0"/>
            <a:ext cx="2449276" cy="1543044"/>
          </a:xfrm>
          <a:prstGeom prst="rect">
            <a:avLst/>
          </a:prstGeom>
          <a:noFill/>
        </p:spPr>
      </p:pic>
      <p:pic>
        <p:nvPicPr>
          <p:cNvPr id="179202" name="Picture 2" descr="C:\Users\Юля Сергеевна\Desktop\Ярмарка вакансий\5166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24438"/>
            <a:ext cx="2291953" cy="1833562"/>
          </a:xfrm>
          <a:prstGeom prst="rect">
            <a:avLst/>
          </a:prstGeom>
          <a:noFill/>
        </p:spPr>
      </p:pic>
      <p:pic>
        <p:nvPicPr>
          <p:cNvPr id="179203" name="Picture 3" descr="C:\Users\Юля Сергеевна\Desktop\Ярмарка вакансий\d196d8459dbcb02_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19182" cy="881356"/>
          </a:xfrm>
          <a:prstGeom prst="rect">
            <a:avLst/>
          </a:prstGeom>
          <a:noFill/>
        </p:spPr>
      </p:pic>
      <p:pic>
        <p:nvPicPr>
          <p:cNvPr id="8" name="Picture 6" descr="Герб Становлянского район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3588" y="5943600"/>
            <a:ext cx="7604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C:\Users\Юля Сергеевна\Desktop\Ярмарка вакансий\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7718" cy="326828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3643314"/>
            <a:ext cx="36433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Требуется:</a:t>
            </a:r>
          </a:p>
          <a:p>
            <a:pPr>
              <a:buFontTx/>
              <a:buChar char="-"/>
            </a:pPr>
            <a:r>
              <a:rPr lang="ru-RU" b="1" dirty="0" smtClean="0"/>
              <a:t>аналитический ум, </a:t>
            </a:r>
          </a:p>
          <a:p>
            <a:pPr>
              <a:buFontTx/>
              <a:buChar char="-"/>
            </a:pPr>
            <a:r>
              <a:rPr lang="ru-RU" b="1" dirty="0" smtClean="0"/>
              <a:t> деловая хватка, </a:t>
            </a:r>
          </a:p>
          <a:p>
            <a:pPr>
              <a:buFontTx/>
              <a:buChar char="-"/>
            </a:pPr>
            <a:r>
              <a:rPr lang="ru-RU" b="1" dirty="0" smtClean="0"/>
              <a:t> постоянная учеба, которая будет давать теоретическую подпитку конкретным реальным делам.</a:t>
            </a:r>
            <a:endParaRPr lang="ru-RU" b="1" dirty="0"/>
          </a:p>
        </p:txBody>
      </p:sp>
      <p:pic>
        <p:nvPicPr>
          <p:cNvPr id="180231" name="Picture 7" descr="C:\Users\Юля Сергеевна\Desktop\Ярмарка вакансий\khochu_mogu_nad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643182"/>
            <a:ext cx="4417983" cy="363379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714876" y="785794"/>
            <a:ext cx="4000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Свое дело ─ это свобода действий, работа на себя </a:t>
            </a:r>
            <a:endParaRPr lang="ru-RU" sz="28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5" name="Picture 5" descr="Секретарь-делопроизводитель Грозный. . Рабо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4643446"/>
            <a:ext cx="2857488" cy="1910964"/>
          </a:xfrm>
          <a:prstGeom prst="rect">
            <a:avLst/>
          </a:prstGeom>
          <a:noFill/>
        </p:spPr>
      </p:pic>
      <p:pic>
        <p:nvPicPr>
          <p:cNvPr id="184327" name="Picture 7" descr="Новости Управление образован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4249" y="2285992"/>
            <a:ext cx="2879751" cy="2071702"/>
          </a:xfrm>
          <a:prstGeom prst="rect">
            <a:avLst/>
          </a:prstGeom>
          <a:noFill/>
        </p:spPr>
      </p:pic>
      <p:pic>
        <p:nvPicPr>
          <p:cNvPr id="184329" name="Picture 9" descr="Доктор, профессии, болезни, Блондинки (photo 0010900622X) stock photo image buy and download from royalty free photo stock Phot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500570"/>
            <a:ext cx="2893238" cy="1928826"/>
          </a:xfrm>
          <a:prstGeom prst="rect">
            <a:avLst/>
          </a:prstGeom>
          <a:noFill/>
        </p:spPr>
      </p:pic>
      <p:pic>
        <p:nvPicPr>
          <p:cNvPr id="184330" name="Picture 10" descr="C:\Users\Юля Сергеевна\Desktop\Ярмарка вакансий\7472955584-1-6-2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2071678"/>
            <a:ext cx="3238496" cy="2428872"/>
          </a:xfrm>
          <a:prstGeom prst="rect">
            <a:avLst/>
          </a:prstGeom>
          <a:noFill/>
        </p:spPr>
      </p:pic>
      <p:pic>
        <p:nvPicPr>
          <p:cNvPr id="10" name="Picture 3" descr="C:\Users\Юля Сергеевна\Desktop\Ярмарка вакансий\f68d456854bc76462ca0dc79284ffe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0"/>
            <a:ext cx="2928926" cy="1982357"/>
          </a:xfrm>
          <a:prstGeom prst="rect">
            <a:avLst/>
          </a:prstGeom>
          <a:noFill/>
        </p:spPr>
      </p:pic>
      <p:pic>
        <p:nvPicPr>
          <p:cNvPr id="184332" name="Picture 12" descr="Новости - Новости Рязани. . МедиаПроект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62712" y="0"/>
            <a:ext cx="2881288" cy="2210421"/>
          </a:xfrm>
          <a:prstGeom prst="rect">
            <a:avLst/>
          </a:prstGeom>
          <a:noFill/>
        </p:spPr>
      </p:pic>
      <p:pic>
        <p:nvPicPr>
          <p:cNvPr id="184336" name="Picture 16" descr="Психолог. . Детский психолог. . Консультация детского психолога в Зеленограде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2357430"/>
            <a:ext cx="2571768" cy="1928826"/>
          </a:xfrm>
          <a:prstGeom prst="rect">
            <a:avLst/>
          </a:prstGeom>
          <a:noFill/>
        </p:spPr>
      </p:pic>
      <p:pic>
        <p:nvPicPr>
          <p:cNvPr id="184338" name="Picture 18" descr="00036411 - Фермер - Профессия - Фотоальбом - Фото Мания - Золотая фото Коллекция. Все фото здесь!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4678" y="4714884"/>
            <a:ext cx="2702146" cy="1785950"/>
          </a:xfrm>
          <a:prstGeom prst="rect">
            <a:avLst/>
          </a:prstGeom>
          <a:noFill/>
        </p:spPr>
      </p:pic>
      <p:pic>
        <p:nvPicPr>
          <p:cNvPr id="184340" name="Picture 20" descr="Профессия инженер в Санкт-Петербурге - Рулента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2844" y="214290"/>
            <a:ext cx="2788441" cy="185710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14282" y="3929066"/>
            <a:ext cx="122341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Психолог</a:t>
            </a:r>
            <a:endParaRPr lang="ru-RU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42844" y="1785926"/>
            <a:ext cx="111601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Рабочий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072462" y="1857364"/>
            <a:ext cx="94448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Юрист</a:t>
            </a:r>
            <a:endParaRPr lang="ru-RU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715272" y="4000504"/>
            <a:ext cx="109998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Учитель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715272" y="6334780"/>
            <a:ext cx="131318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Бухгалтер,</a:t>
            </a:r>
          </a:p>
          <a:p>
            <a:r>
              <a:rPr lang="ru-RU" sz="1400" b="1" dirty="0" smtClean="0"/>
              <a:t> экономист</a:t>
            </a:r>
            <a:endParaRPr lang="ru-RU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42844" y="6215082"/>
            <a:ext cx="71686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Врач</a:t>
            </a:r>
            <a:endParaRPr lang="ru-RU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214678" y="6215082"/>
            <a:ext cx="104547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Фермер</a:t>
            </a:r>
            <a:endParaRPr lang="ru-RU" sz="16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7158" y="571480"/>
            <a:ext cx="5786478" cy="836613"/>
          </a:xfrm>
        </p:spPr>
        <p:txBody>
          <a:bodyPr/>
          <a:lstStyle/>
          <a:p>
            <a:pPr algn="ctr"/>
            <a:r>
              <a:rPr lang="ru-RU" alt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Эволюция мер государственной поддержки</a:t>
            </a:r>
          </a:p>
        </p:txBody>
      </p:sp>
      <p:sp>
        <p:nvSpPr>
          <p:cNvPr id="33" name="Номер слайда 3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DFBF8EB-D94F-47C4-B270-4DE68215BC06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12293" name="Объект 4"/>
          <p:cNvGraphicFramePr>
            <a:graphicFrameLocks noChangeAspect="1"/>
          </p:cNvGraphicFramePr>
          <p:nvPr/>
        </p:nvGraphicFramePr>
        <p:xfrm>
          <a:off x="468313" y="6524625"/>
          <a:ext cx="8543925" cy="377825"/>
        </p:xfrm>
        <a:graphic>
          <a:graphicData uri="http://schemas.openxmlformats.org/presentationml/2006/ole">
            <p:oleObj spid="_x0000_s183298" name="Лист" r:id="rId3" imgW="5953041" imgH="447693" progId="Excel.Sheet.8">
              <p:embed/>
            </p:oleObj>
          </a:graphicData>
        </a:graphic>
      </p:graphicFrame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68313" y="6237288"/>
            <a:ext cx="8496300" cy="287337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rgbClr val="CAE5E8">
                  <a:alpha val="6000"/>
                </a:srgb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rgbClr val="003366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Субсидирование части банковской процентной ставки (2 вида)</a:t>
            </a: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1258888" y="5949950"/>
            <a:ext cx="7705725" cy="285750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rgbClr val="CAE5E8">
                  <a:alpha val="6000"/>
                </a:srgb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rgbClr val="003366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Субсидии на внедрение энергосберегающих технологий</a:t>
            </a: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1258888" y="5681663"/>
            <a:ext cx="7705725" cy="288925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rgbClr val="CAE5E8">
                  <a:alpha val="6000"/>
                </a:srgb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rgbClr val="003366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Сертификация менеджмента качества</a:t>
            </a: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1257300" y="5395913"/>
            <a:ext cx="7704138" cy="285750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rgbClr val="CAE5E8">
                  <a:alpha val="6000"/>
                </a:srgb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rgbClr val="003366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в рамках Президентской Программы</a:t>
            </a: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1257300" y="5122863"/>
            <a:ext cx="7704138" cy="285750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rgbClr val="CAE5E8">
                  <a:alpha val="6000"/>
                </a:srgb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rgbClr val="003366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ru-RU" sz="1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Областной Фонд поддержки</a:t>
            </a:r>
            <a:r>
              <a:rPr lang="en-US" sz="1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</a:t>
            </a:r>
            <a:r>
              <a:rPr lang="en-US" sz="14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</a:t>
            </a:r>
            <a:r>
              <a:rPr lang="en-US" sz="1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2481263" y="4833938"/>
            <a:ext cx="6480175" cy="288925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rgbClr val="CAE5E8">
                  <a:alpha val="6000"/>
                </a:srgb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rgbClr val="003366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экспорта</a:t>
            </a:r>
            <a:r>
              <a:rPr lang="en-US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3705225" y="4259263"/>
            <a:ext cx="5256213" cy="288925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rgbClr val="CAE5E8">
                  <a:alpha val="6000"/>
                </a:srgb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rgbClr val="003366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ru-RU" sz="1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Лизинг-грант</a:t>
            </a:r>
            <a:r>
              <a:rPr lang="en-US" sz="1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( 2 </a:t>
            </a:r>
            <a:r>
              <a:rPr lang="en-US" sz="1400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</a:t>
            </a:r>
            <a:r>
              <a:rPr lang="en-US" sz="1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4856163" y="3652838"/>
            <a:ext cx="4105275" cy="287337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rgbClr val="003366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3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времяпрепровождения</a:t>
            </a:r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6135688" y="2392363"/>
            <a:ext cx="2825750" cy="504825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rgbClr val="CAE5E8">
                  <a:alpha val="6000"/>
                </a:srgb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rgbClr val="003366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buFont typeface="Wingdings" pitchFamily="2" charset="2"/>
              <a:buChar char="Ø"/>
              <a:defRPr/>
            </a:pPr>
            <a:r>
              <a:rPr lang="en-US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Субсидии для проведения</a:t>
            </a:r>
          </a:p>
          <a:p>
            <a:pPr>
              <a:defRPr/>
            </a:pPr>
            <a:r>
              <a:rPr 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землеустроительных работ</a:t>
            </a:r>
          </a:p>
        </p:txBody>
      </p:sp>
      <p:sp>
        <p:nvSpPr>
          <p:cNvPr id="29" name="Rectangle 21"/>
          <p:cNvSpPr>
            <a:spLocks noChangeArrowheads="1"/>
          </p:cNvSpPr>
          <p:nvPr/>
        </p:nvSpPr>
        <p:spPr bwMode="auto">
          <a:xfrm>
            <a:off x="6135688" y="1928813"/>
            <a:ext cx="2825750" cy="463550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rgbClr val="CAE5E8">
                  <a:alpha val="6000"/>
                </a:srgb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rgbClr val="003366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при присоединении</a:t>
            </a:r>
          </a:p>
          <a:p>
            <a:pPr>
              <a:defRPr/>
            </a:pPr>
            <a:r>
              <a:rPr 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электросетям</a:t>
            </a:r>
          </a:p>
        </p:txBody>
      </p:sp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3705225" y="4545013"/>
            <a:ext cx="5256213" cy="288925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rgbClr val="CAE5E8">
                  <a:alpha val="6000"/>
                </a:srgb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rgbClr val="003366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Поддержка инноваций</a:t>
            </a:r>
          </a:p>
        </p:txBody>
      </p:sp>
      <p:sp>
        <p:nvSpPr>
          <p:cNvPr id="31" name="Rectangle 21"/>
          <p:cNvSpPr>
            <a:spLocks noChangeArrowheads="1"/>
          </p:cNvSpPr>
          <p:nvPr/>
        </p:nvSpPr>
        <p:spPr bwMode="auto">
          <a:xfrm>
            <a:off x="4856163" y="3946525"/>
            <a:ext cx="4105275" cy="288925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rgbClr val="003366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Субсидии МФО</a:t>
            </a:r>
          </a:p>
        </p:txBody>
      </p:sp>
      <p:sp>
        <p:nvSpPr>
          <p:cNvPr id="35" name="Rectangle 21"/>
          <p:cNvSpPr>
            <a:spLocks noChangeArrowheads="1"/>
          </p:cNvSpPr>
          <p:nvPr/>
        </p:nvSpPr>
        <p:spPr bwMode="auto">
          <a:xfrm>
            <a:off x="6135688" y="2897188"/>
            <a:ext cx="2827337" cy="755650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rgbClr val="CAE5E8">
                  <a:alpha val="6000"/>
                </a:srgb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rgbClr val="003366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buFont typeface="Wingdings" pitchFamily="2" charset="2"/>
              <a:buChar char="Ø"/>
              <a:defRPr/>
            </a:pPr>
            <a:r>
              <a:rPr lang="en-US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Модернизация МП с </a:t>
            </a:r>
          </a:p>
          <a:p>
            <a:pPr>
              <a:defRPr/>
            </a:pPr>
            <a:r>
              <a:rPr 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численностью 30 и более чел. </a:t>
            </a:r>
          </a:p>
          <a:p>
            <a:pPr>
              <a:defRPr/>
            </a:pPr>
            <a:r>
              <a:rPr 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 вида).</a:t>
            </a:r>
            <a:r>
              <a:rPr lang="en-US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7308850" y="1198563"/>
            <a:ext cx="1652588" cy="730250"/>
          </a:xfrm>
          <a:prstGeom prst="rect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rgbClr val="CAE5E8">
                  <a:alpha val="6000"/>
                </a:srgb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rgbClr val="003366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</a:p>
          <a:p>
            <a:pPr>
              <a:defRPr/>
            </a:pPr>
            <a:r>
              <a:rPr 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производственным </a:t>
            </a:r>
          </a:p>
          <a:p>
            <a:pPr>
              <a:defRPr/>
            </a:pPr>
            <a:r>
              <a:rPr 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кооперативам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Box 3"/>
          <p:cNvSpPr txBox="1">
            <a:spLocks noChangeArrowheads="1"/>
          </p:cNvSpPr>
          <p:nvPr/>
        </p:nvSpPr>
        <p:spPr bwMode="auto">
          <a:xfrm>
            <a:off x="468313" y="139700"/>
            <a:ext cx="7362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3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Инфраструктура поддержки СМБ</a:t>
            </a: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3517186" y="3173968"/>
            <a:ext cx="2016175" cy="792162"/>
          </a:xfrm>
          <a:prstGeom prst="flowChartProcess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СМБ</a:t>
            </a:r>
            <a:r>
              <a:rPr lang="ru-RU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Овал 5"/>
          <p:cNvSpPr/>
          <p:nvPr/>
        </p:nvSpPr>
        <p:spPr>
          <a:xfrm>
            <a:off x="144169" y="2349581"/>
            <a:ext cx="2923967" cy="1096962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9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</a:t>
            </a:r>
            <a:r>
              <a:rPr lang="ru-RU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образования</a:t>
            </a:r>
          </a:p>
        </p:txBody>
      </p:sp>
      <p:sp>
        <p:nvSpPr>
          <p:cNvPr id="12" name="Овал 11"/>
          <p:cNvSpPr/>
          <p:nvPr/>
        </p:nvSpPr>
        <p:spPr>
          <a:xfrm>
            <a:off x="144169" y="3737233"/>
            <a:ext cx="2881313" cy="1128713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содействия в НТС</a:t>
            </a:r>
          </a:p>
        </p:txBody>
      </p:sp>
      <p:sp>
        <p:nvSpPr>
          <p:cNvPr id="13" name="Овал 12"/>
          <p:cNvSpPr/>
          <p:nvPr/>
        </p:nvSpPr>
        <p:spPr>
          <a:xfrm>
            <a:off x="2816986" y="1275848"/>
            <a:ext cx="3495752" cy="1205335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Фонд поддержки</a:t>
            </a:r>
          </a:p>
        </p:txBody>
      </p:sp>
      <p:sp>
        <p:nvSpPr>
          <p:cNvPr id="14" name="Овал 13"/>
          <p:cNvSpPr/>
          <p:nvPr/>
        </p:nvSpPr>
        <p:spPr>
          <a:xfrm>
            <a:off x="6083031" y="2349582"/>
            <a:ext cx="2962275" cy="1096961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Залоговое обеспечение</a:t>
            </a:r>
          </a:p>
        </p:txBody>
      </p:sp>
      <p:sp>
        <p:nvSpPr>
          <p:cNvPr id="16" name="Овал 15"/>
          <p:cNvSpPr/>
          <p:nvPr/>
        </p:nvSpPr>
        <p:spPr>
          <a:xfrm>
            <a:off x="6073159" y="3737233"/>
            <a:ext cx="2947810" cy="1128713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Органы исполнитель</a:t>
            </a:r>
            <a:r>
              <a:rPr lang="en-US" sz="20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ной власти области</a:t>
            </a:r>
          </a:p>
        </p:txBody>
      </p:sp>
      <p:sp>
        <p:nvSpPr>
          <p:cNvPr id="17" name="Овал 16"/>
          <p:cNvSpPr/>
          <p:nvPr/>
        </p:nvSpPr>
        <p:spPr>
          <a:xfrm>
            <a:off x="2824229" y="4653136"/>
            <a:ext cx="3495752" cy="122391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Инфраструктурная поддержка</a:t>
            </a:r>
          </a:p>
        </p:txBody>
      </p:sp>
      <p:sp>
        <p:nvSpPr>
          <p:cNvPr id="7" name="Стрелка вправо 6"/>
          <p:cNvSpPr/>
          <p:nvPr/>
        </p:nvSpPr>
        <p:spPr>
          <a:xfrm rot="2296808">
            <a:off x="2919378" y="3204824"/>
            <a:ext cx="576002" cy="242316"/>
          </a:xfrm>
          <a:prstGeom prst="rightArrow">
            <a:avLst/>
          </a:prstGeom>
          <a:solidFill>
            <a:srgbClr val="A5002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19518324">
            <a:off x="2953508" y="3831424"/>
            <a:ext cx="576002" cy="242316"/>
          </a:xfrm>
          <a:prstGeom prst="rightArrow">
            <a:avLst/>
          </a:prstGeom>
          <a:solidFill>
            <a:srgbClr val="A5002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8691721">
            <a:off x="5550611" y="3142145"/>
            <a:ext cx="576002" cy="242316"/>
          </a:xfrm>
          <a:prstGeom prst="rightArrow">
            <a:avLst/>
          </a:prstGeom>
          <a:solidFill>
            <a:srgbClr val="A5002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2915766">
            <a:off x="5546976" y="3844972"/>
            <a:ext cx="576002" cy="242316"/>
          </a:xfrm>
          <a:prstGeom prst="rightArrow">
            <a:avLst/>
          </a:prstGeom>
          <a:solidFill>
            <a:srgbClr val="A5002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16200000">
            <a:off x="4276861" y="4180433"/>
            <a:ext cx="576002" cy="242316"/>
          </a:xfrm>
          <a:prstGeom prst="rightArrow">
            <a:avLst/>
          </a:prstGeom>
          <a:solidFill>
            <a:srgbClr val="A5002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4276861" y="2708330"/>
            <a:ext cx="576002" cy="242316"/>
          </a:xfrm>
          <a:prstGeom prst="rightArrow">
            <a:avLst/>
          </a:prstGeom>
          <a:solidFill>
            <a:srgbClr val="A5002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1772</TotalTime>
  <Words>605</Words>
  <PresentationFormat>Экран (4:3)</PresentationFormat>
  <Paragraphs>99</Paragraphs>
  <Slides>25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Пиксел</vt:lpstr>
      <vt:lpstr>Лист</vt:lpstr>
      <vt:lpstr>Глава администрации Становлянского муниципального района Краснова Людмила Николаевна</vt:lpstr>
      <vt:lpstr>Слайд 2</vt:lpstr>
      <vt:lpstr>Слайд 3</vt:lpstr>
      <vt:lpstr>Слайд 4</vt:lpstr>
      <vt:lpstr>Специалисты: АГРОНОМ ИНЖЕНЕР ВРАЧ ВЕТЕРИНАРНЫЙ ЗООТЕХНИК ГЕОДЕЗИСТ    БУХГАЛТЕР ВРАЧ ФЕЛЬДШЕР МЕДИЦИНСКАЯ СЕСТРА СПЕЦИАЛИСТ «Консультант плюс» ТЕХНОЛОГ </vt:lpstr>
      <vt:lpstr>Слайд 6</vt:lpstr>
      <vt:lpstr>Слайд 7</vt:lpstr>
      <vt:lpstr>Эволюция мер государственной поддержки</vt:lpstr>
      <vt:lpstr>Слайд 9</vt:lpstr>
      <vt:lpstr>Слайд 10</vt:lpstr>
      <vt:lpstr>Частный детский сад</vt:lpstr>
      <vt:lpstr>     МБОУ СОШ с. Толстая Дубрава</vt:lpstr>
      <vt:lpstr>Спортивный зал</vt:lpstr>
      <vt:lpstr>        с.Злобино</vt:lpstr>
      <vt:lpstr>Конно – спортивный клуб «Заречье»</vt:lpstr>
      <vt:lpstr>Строительство элеватора в д. Бабарыкино</vt:lpstr>
      <vt:lpstr>Строительство семенного завода</vt:lpstr>
      <vt:lpstr>Слайд 18</vt:lpstr>
      <vt:lpstr>Слайд 19</vt:lpstr>
      <vt:lpstr>              ЛОСС </vt:lpstr>
      <vt:lpstr> Но прежде всего Лесостепная – это мир сирени.  Её здесь 96 сортов. </vt:lpstr>
      <vt:lpstr>Слайд 22</vt:lpstr>
      <vt:lpstr>Слайд 23</vt:lpstr>
      <vt:lpstr>Мы приглашаем молодых профессионалов и специалистов, которые неравнодушны к открывающимся перспективам в области воспитания подрастающего поколения, в области физического развития.  Мы ждем Вас – добрых, искренних, ценящих здоровую жизнь и верящих в то, что в жизни всегда найдется место для шага вперед!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качестве жизни и состоянии здоровья населения Становлянского муниципального района</dc:title>
  <dc:creator>Юля Сергеевна</dc:creator>
  <cp:lastModifiedBy>Юля Сергеевна</cp:lastModifiedBy>
  <cp:revision>50</cp:revision>
  <dcterms:created xsi:type="dcterms:W3CDTF">2015-02-08T06:01:29Z</dcterms:created>
  <dcterms:modified xsi:type="dcterms:W3CDTF">2015-04-10T05:30:20Z</dcterms:modified>
</cp:coreProperties>
</file>