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76" r:id="rId2"/>
    <p:sldId id="283" r:id="rId3"/>
    <p:sldId id="277" r:id="rId4"/>
    <p:sldId id="279" r:id="rId5"/>
    <p:sldId id="278" r:id="rId6"/>
    <p:sldId id="281" r:id="rId7"/>
    <p:sldId id="284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E5D"/>
    <a:srgbClr val="FF6699"/>
    <a:srgbClr val="B9E5F9"/>
    <a:srgbClr val="B7D4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54;&#1051;&#1054;&#1044;&#1045;&#1046;&#1068;\2014\&#1082;%20&#1089;&#1083;&#1072;&#1081;&#1076;&#1072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54;&#1051;&#1054;&#1044;&#1045;&#1046;&#1068;\2014\&#1082;%20&#1089;&#1083;&#1072;&#1081;&#1076;&#1072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54;&#1051;&#1054;&#1044;&#1045;&#1046;&#1068;\2014\&#1082;%20&#1089;&#1083;&#1072;&#1081;&#1076;&#1072;&#108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LQA\&#1052;&#1054;&#1051;&#1054;&#1044;&#1045;&#1046;&#1068;\2013\&#1042;&#1067;&#1055;&#1059;&#1057;&#1050;&#1053;&#1048;&#1050;&#1048;\&#1082;%20&#1089;&#1083;&#1072;&#1081;&#1076;&#1072;&#108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54;&#1051;&#1054;&#1044;&#1045;&#1046;&#1068;\2014\&#1082;%20&#1089;&#1083;&#1072;&#1081;&#1076;&#1072;&#108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54;&#1051;&#1054;&#1044;&#1045;&#1046;&#1068;\2014\&#1082;%20&#1089;&#1083;&#1072;&#1081;&#1076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390747771320427E-2"/>
          <c:y val="2.2150499359720265E-2"/>
          <c:w val="0.94390505939953029"/>
          <c:h val="0.7296656365666972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Лист1!$D$4</c:f>
              <c:strCache>
                <c:ptCount val="1"/>
                <c:pt idx="0">
                  <c:v>обратилось в службу занятости выпускников ВУЗов</c:v>
                </c:pt>
              </c:strCache>
            </c:strRef>
          </c:tx>
          <c:spPr>
            <a:ln w="57150">
              <a:solidFill>
                <a:schemeClr val="accent1">
                  <a:lumMod val="75000"/>
                </a:schemeClr>
              </a:solidFill>
            </a:ln>
          </c:spPr>
          <c:marker>
            <c:spPr>
              <a:ln w="57150">
                <a:solidFill>
                  <a:schemeClr val="accent1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9.1225496017683996E-3"/>
                  <c:y val="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408498672561284E-3"/>
                  <c:y val="-4.177167449230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408498672561284E-3"/>
                  <c:y val="-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0816997345122569E-3"/>
                  <c:y val="-3.7130377326495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806374004420964E-2"/>
                  <c:y val="-5.105426882393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6.0816997345122569E-3"/>
                  <c:y val="-4.177167449230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Лист1!$C$5:$C$17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Лист1!$D$5:$D$17</c:f>
              <c:numCache>
                <c:formatCode>General</c:formatCode>
                <c:ptCount val="13"/>
                <c:pt idx="0">
                  <c:v>381</c:v>
                </c:pt>
                <c:pt idx="1">
                  <c:v>389</c:v>
                </c:pt>
                <c:pt idx="2">
                  <c:v>535</c:v>
                </c:pt>
                <c:pt idx="3">
                  <c:v>470</c:v>
                </c:pt>
                <c:pt idx="4">
                  <c:v>556</c:v>
                </c:pt>
                <c:pt idx="5">
                  <c:v>440</c:v>
                </c:pt>
                <c:pt idx="6">
                  <c:v>435</c:v>
                </c:pt>
                <c:pt idx="7">
                  <c:v>757</c:v>
                </c:pt>
                <c:pt idx="8">
                  <c:v>678</c:v>
                </c:pt>
                <c:pt idx="9">
                  <c:v>456</c:v>
                </c:pt>
                <c:pt idx="10">
                  <c:v>323</c:v>
                </c:pt>
                <c:pt idx="11">
                  <c:v>233</c:v>
                </c:pt>
                <c:pt idx="12">
                  <c:v>227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Лист1!$E$4</c:f>
              <c:strCache>
                <c:ptCount val="1"/>
                <c:pt idx="0">
                  <c:v>из них выпускники ВУЗов Липецкой области</c:v>
                </c:pt>
              </c:strCache>
            </c:strRef>
          </c:tx>
          <c:spPr>
            <a:ln w="57150">
              <a:solidFill>
                <a:schemeClr val="accent2">
                  <a:lumMod val="75000"/>
                </a:schemeClr>
              </a:solidFill>
            </a:ln>
          </c:spPr>
          <c:marker>
            <c:spPr>
              <a:ln w="57150">
                <a:solidFill>
                  <a:schemeClr val="accent2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2806374004420951E-2"/>
                  <c:y val="5.1054268823931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204249336280642E-3"/>
                  <c:y val="-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5612748008841929E-3"/>
                  <c:y val="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816997345122569E-3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408498672561284E-3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0408498672561284E-3"/>
                  <c:y val="-2.7847782994871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0816997345122574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9.578677081856805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9.1225496017683858E-3"/>
                  <c:y val="3.4809728743589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Лист1!$C$5:$C$17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Лист1!$E$5:$E$17</c:f>
              <c:numCache>
                <c:formatCode>General</c:formatCode>
                <c:ptCount val="13"/>
                <c:pt idx="0">
                  <c:v>312</c:v>
                </c:pt>
                <c:pt idx="1">
                  <c:v>313</c:v>
                </c:pt>
                <c:pt idx="2">
                  <c:v>419</c:v>
                </c:pt>
                <c:pt idx="3">
                  <c:v>381</c:v>
                </c:pt>
                <c:pt idx="4">
                  <c:v>398</c:v>
                </c:pt>
                <c:pt idx="5">
                  <c:v>275</c:v>
                </c:pt>
                <c:pt idx="6">
                  <c:v>279</c:v>
                </c:pt>
                <c:pt idx="7">
                  <c:v>548</c:v>
                </c:pt>
                <c:pt idx="8">
                  <c:v>510</c:v>
                </c:pt>
                <c:pt idx="9">
                  <c:v>336</c:v>
                </c:pt>
                <c:pt idx="10">
                  <c:v>237</c:v>
                </c:pt>
                <c:pt idx="11">
                  <c:v>137</c:v>
                </c:pt>
                <c:pt idx="12">
                  <c:v>164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630208"/>
        <c:axId val="67631744"/>
      </c:lineChart>
      <c:catAx>
        <c:axId val="6763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631744"/>
        <c:crosses val="autoZero"/>
        <c:auto val="1"/>
        <c:lblAlgn val="ctr"/>
        <c:lblOffset val="100"/>
        <c:noMultiLvlLbl val="0"/>
      </c:catAx>
      <c:valAx>
        <c:axId val="67631744"/>
        <c:scaling>
          <c:orientation val="minMax"/>
          <c:min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6302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Лист1!$D$29</c:f>
              <c:strCache>
                <c:ptCount val="1"/>
                <c:pt idx="0">
                  <c:v>обратилось в службу занятости выпускников ВУЗов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Лист1!$C$30:$C$42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Лист1!$D$30:$D$42</c:f>
              <c:numCache>
                <c:formatCode>General</c:formatCode>
                <c:ptCount val="13"/>
                <c:pt idx="0">
                  <c:v>381</c:v>
                </c:pt>
                <c:pt idx="1">
                  <c:v>389</c:v>
                </c:pt>
                <c:pt idx="2">
                  <c:v>535</c:v>
                </c:pt>
                <c:pt idx="3">
                  <c:v>470</c:v>
                </c:pt>
                <c:pt idx="4">
                  <c:v>556</c:v>
                </c:pt>
                <c:pt idx="5">
                  <c:v>440</c:v>
                </c:pt>
                <c:pt idx="6">
                  <c:v>435</c:v>
                </c:pt>
                <c:pt idx="7">
                  <c:v>757</c:v>
                </c:pt>
                <c:pt idx="8">
                  <c:v>678</c:v>
                </c:pt>
                <c:pt idx="9">
                  <c:v>456</c:v>
                </c:pt>
                <c:pt idx="10">
                  <c:v>323</c:v>
                </c:pt>
                <c:pt idx="11">
                  <c:v>233</c:v>
                </c:pt>
                <c:pt idx="12">
                  <c:v>227</c:v>
                </c:pt>
              </c:numCache>
            </c:numRef>
          </c:val>
        </c:ser>
        <c:ser>
          <c:idx val="1"/>
          <c:order val="1"/>
          <c:tx>
            <c:strRef>
              <c:f>Лист1!$E$29</c:f>
              <c:strCache>
                <c:ptCount val="1"/>
                <c:pt idx="0">
                  <c:v>трудоустроено при содействии службы занятости населения на постоянную и временные работы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460024786229357E-2"/>
                  <c:y val="-4.76673762975285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6446647664832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96446647664832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6890816706728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973349857486247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468908167067288E-2"/>
                  <c:y val="-2.38336881487642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451141405391452E-2"/>
                  <c:y val="4.76673762975285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955583095810411E-2"/>
                  <c:y val="2.38336881487642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982233238324164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34600247862292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486674928743123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3460024786229371E-2"/>
                  <c:y val="-2.38336881487642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468908167067397E-2"/>
                  <c:y val="8.738918035153362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Лист1!$C$30:$C$42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Лист1!$E$30:$E$42</c:f>
              <c:numCache>
                <c:formatCode>General</c:formatCode>
                <c:ptCount val="13"/>
                <c:pt idx="0">
                  <c:v>204</c:v>
                </c:pt>
                <c:pt idx="1">
                  <c:v>166</c:v>
                </c:pt>
                <c:pt idx="2">
                  <c:v>267</c:v>
                </c:pt>
                <c:pt idx="3">
                  <c:v>266</c:v>
                </c:pt>
                <c:pt idx="4">
                  <c:v>332</c:v>
                </c:pt>
                <c:pt idx="5">
                  <c:v>302</c:v>
                </c:pt>
                <c:pt idx="6">
                  <c:v>271</c:v>
                </c:pt>
                <c:pt idx="7">
                  <c:v>436</c:v>
                </c:pt>
                <c:pt idx="8">
                  <c:v>474</c:v>
                </c:pt>
                <c:pt idx="9">
                  <c:v>321</c:v>
                </c:pt>
                <c:pt idx="10">
                  <c:v>195</c:v>
                </c:pt>
                <c:pt idx="11">
                  <c:v>137</c:v>
                </c:pt>
                <c:pt idx="12">
                  <c:v>125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282624"/>
        <c:axId val="88999808"/>
      </c:barChart>
      <c:catAx>
        <c:axId val="8828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999808"/>
        <c:crosses val="autoZero"/>
        <c:auto val="1"/>
        <c:lblAlgn val="ctr"/>
        <c:lblOffset val="100"/>
        <c:noMultiLvlLbl val="0"/>
      </c:catAx>
      <c:valAx>
        <c:axId val="8899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282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6277326912088965E-2"/>
          <c:y val="0.87766712107063183"/>
          <c:w val="0.98240092927163247"/>
          <c:h val="0.108032666040109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Arial Narrow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трудоустроено при содействии службы занятости населения на постоянную и временные работы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-2.03439968745355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641897865689995E-3"/>
                  <c:y val="-2.71253291660474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46284679853499E-3"/>
                  <c:y val="-1.35626645830237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820948932844997E-3"/>
                  <c:y val="-2.2604440971706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03439968745355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4820948932843909E-3"/>
                  <c:y val="-2.2604440971706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2.26044409717061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Лист2!$B$2:$B$14</c:f>
              <c:numCache>
                <c:formatCode>General</c:formatCode>
                <c:ptCount val="13"/>
                <c:pt idx="0">
                  <c:v>204</c:v>
                </c:pt>
                <c:pt idx="1">
                  <c:v>166</c:v>
                </c:pt>
                <c:pt idx="2">
                  <c:v>279</c:v>
                </c:pt>
                <c:pt idx="3">
                  <c:v>266</c:v>
                </c:pt>
                <c:pt idx="4">
                  <c:v>332</c:v>
                </c:pt>
                <c:pt idx="5">
                  <c:v>302</c:v>
                </c:pt>
                <c:pt idx="6">
                  <c:v>271</c:v>
                </c:pt>
                <c:pt idx="7">
                  <c:v>436</c:v>
                </c:pt>
                <c:pt idx="8">
                  <c:v>474</c:v>
                </c:pt>
                <c:pt idx="9">
                  <c:v>321</c:v>
                </c:pt>
                <c:pt idx="10">
                  <c:v>195</c:v>
                </c:pt>
                <c:pt idx="11">
                  <c:v>131</c:v>
                </c:pt>
                <c:pt idx="12">
                  <c:v>125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в том числе трудоустроено на постоянную работу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8.8925693597070119E-3"/>
                  <c:y val="2.26044409717061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374664252991498E-2"/>
                  <c:y val="4.52088819434123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892569359706998E-3"/>
                  <c:y val="1.58231086801943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785138719413996E-2"/>
                  <c:y val="-2.26044409717057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6303043826129498E-2"/>
                  <c:y val="-4.144099638486812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446284679853499E-3"/>
                  <c:y val="1.35626645830237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0749328505982996E-2"/>
                  <c:y val="-2.26044409717061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3338854039560496E-2"/>
                  <c:y val="9.0417763886824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2.3606037237692543E-2"/>
                  <c:y val="6.7813322915118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Лист2!$C$2:$C$14</c:f>
              <c:numCache>
                <c:formatCode>General</c:formatCode>
                <c:ptCount val="13"/>
                <c:pt idx="0">
                  <c:v>197</c:v>
                </c:pt>
                <c:pt idx="1">
                  <c:v>159</c:v>
                </c:pt>
                <c:pt idx="2">
                  <c:v>267</c:v>
                </c:pt>
                <c:pt idx="3">
                  <c:v>262</c:v>
                </c:pt>
                <c:pt idx="4">
                  <c:v>327</c:v>
                </c:pt>
                <c:pt idx="5">
                  <c:v>295</c:v>
                </c:pt>
                <c:pt idx="6">
                  <c:v>269</c:v>
                </c:pt>
                <c:pt idx="7">
                  <c:v>291</c:v>
                </c:pt>
                <c:pt idx="8">
                  <c:v>284</c:v>
                </c:pt>
                <c:pt idx="9">
                  <c:v>180</c:v>
                </c:pt>
                <c:pt idx="10">
                  <c:v>185</c:v>
                </c:pt>
                <c:pt idx="11">
                  <c:v>129</c:v>
                </c:pt>
                <c:pt idx="12">
                  <c:v>119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9047424"/>
        <c:axId val="89048960"/>
      </c:barChart>
      <c:catAx>
        <c:axId val="8904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048960"/>
        <c:crosses val="autoZero"/>
        <c:auto val="1"/>
        <c:lblAlgn val="ctr"/>
        <c:lblOffset val="100"/>
        <c:noMultiLvlLbl val="0"/>
      </c:catAx>
      <c:valAx>
        <c:axId val="8904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0474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312538423807201E-3"/>
          <c:y val="0.15001814866841276"/>
          <c:w val="0.98813604640324926"/>
          <c:h val="0.79905600290987455"/>
        </c:manualLayout>
      </c:layout>
      <c:pie3DChart>
        <c:varyColors val="1"/>
        <c:ser>
          <c:idx val="0"/>
          <c:order val="0"/>
          <c:tx>
            <c:strRef>
              <c:f>Лист4!$L$8</c:f>
              <c:strCache>
                <c:ptCount val="1"/>
                <c:pt idx="0">
                  <c:v>2013 год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6699"/>
              </a:solidFill>
            </c:spPr>
          </c:dPt>
          <c:cat>
            <c:strRef>
              <c:f>Лист4!$M$6:$N$7</c:f>
              <c:strCache>
                <c:ptCount val="2"/>
                <c:pt idx="0">
                  <c:v>трудоустроено при содействии службы занятости населения на постоянную и временные работы</c:v>
                </c:pt>
                <c:pt idx="1">
                  <c:v>в том числе трудоустроено по полученной специальности</c:v>
                </c:pt>
              </c:strCache>
            </c:strRef>
          </c:cat>
          <c:val>
            <c:numRef>
              <c:f>Лист4!$M$8:$N$8</c:f>
              <c:numCache>
                <c:formatCode>General</c:formatCode>
                <c:ptCount val="2"/>
                <c:pt idx="0">
                  <c:v>131</c:v>
                </c:pt>
                <c:pt idx="1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26840296004666081"/>
          <c:w val="0.84166666666666667"/>
          <c:h val="0.6806711140274132"/>
        </c:manualLayout>
      </c:layout>
      <c:pie3DChart>
        <c:varyColors val="1"/>
        <c:ser>
          <c:idx val="0"/>
          <c:order val="0"/>
          <c:tx>
            <c:strRef>
              <c:f>Лист4!$L$8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rgbClr val="4F81BD"/>
            </a:solidFill>
          </c:spPr>
          <c:explosion val="16"/>
          <c:dPt>
            <c:idx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1"/>
            <c:bubble3D val="0"/>
            <c:spPr>
              <a:solidFill>
                <a:srgbClr val="FF6699"/>
              </a:solidFill>
            </c:spPr>
          </c:dPt>
          <c:cat>
            <c:strRef>
              <c:f>Лист4!$M$6:$N$7</c:f>
              <c:strCache>
                <c:ptCount val="2"/>
                <c:pt idx="0">
                  <c:v>трудоустроено при содействии службы занятости населения на постоянную и временные работы</c:v>
                </c:pt>
                <c:pt idx="1">
                  <c:v>в том числе трудоустроено по полученной специальности</c:v>
                </c:pt>
              </c:strCache>
            </c:strRef>
          </c:cat>
          <c:val>
            <c:numRef>
              <c:f>Лист4!$M$8:$N$8</c:f>
              <c:numCache>
                <c:formatCode>General</c:formatCode>
                <c:ptCount val="2"/>
                <c:pt idx="0">
                  <c:v>125</c:v>
                </c:pt>
                <c:pt idx="1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7289483904911E-2"/>
          <c:y val="2.3935602435297628E-2"/>
          <c:w val="0.90385193656168594"/>
          <c:h val="0.79059928786014344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102208"/>
        <c:axId val="89103744"/>
      </c:barChart>
      <c:catAx>
        <c:axId val="89102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103744"/>
        <c:crosses val="autoZero"/>
        <c:auto val="1"/>
        <c:lblAlgn val="ctr"/>
        <c:lblOffset val="100"/>
        <c:noMultiLvlLbl val="0"/>
      </c:catAx>
      <c:valAx>
        <c:axId val="8910374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102208"/>
        <c:crosses val="autoZero"/>
        <c:crossBetween val="between"/>
        <c:majorUnit val="1"/>
        <c:minorUnit val="0.5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86288206584295302"/>
          <c:w val="0.99016384985269679"/>
          <c:h val="0.12991224052940087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Динамика снятия с учета в службе занятости по причине не явки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Лист3!$B$2</c:f>
              <c:strCache>
                <c:ptCount val="1"/>
                <c:pt idx="0">
                  <c:v>сняты с учета по другим причинам (по причине не явки в службу занятости,  связи с уходом в ряды российской армии, в декретный отпуск и др.) в % от ставших на учет в службу занятости населения</c:v>
                </c:pt>
              </c:strCache>
            </c:strRef>
          </c:tx>
          <c:spPr>
            <a:solidFill>
              <a:schemeClr val="accent3">
                <a:lumMod val="75000"/>
                <a:alpha val="87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15,7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9,3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9,5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8,9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10,2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8,5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15,6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12,3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666666666666666E-2"/>
                  <c:y val="-2.515723270440251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r>
                      <a:rPr lang="ru-RU"/>
                      <a:t>,0%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10,8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13,3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12,3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Лист3!$A$3:$A$15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Лист3!$B$3:$B$15</c:f>
              <c:numCache>
                <c:formatCode>General</c:formatCode>
                <c:ptCount val="13"/>
                <c:pt idx="0">
                  <c:v>15.7</c:v>
                </c:pt>
                <c:pt idx="1">
                  <c:v>9.3000000000000007</c:v>
                </c:pt>
                <c:pt idx="2">
                  <c:v>8.5</c:v>
                </c:pt>
                <c:pt idx="3">
                  <c:v>9.5</c:v>
                </c:pt>
                <c:pt idx="4">
                  <c:v>8.8999999999999986</c:v>
                </c:pt>
                <c:pt idx="5">
                  <c:v>10.199999999999999</c:v>
                </c:pt>
                <c:pt idx="6">
                  <c:v>8.5</c:v>
                </c:pt>
                <c:pt idx="7">
                  <c:v>15.6</c:v>
                </c:pt>
                <c:pt idx="8">
                  <c:v>12.3</c:v>
                </c:pt>
                <c:pt idx="9">
                  <c:v>9</c:v>
                </c:pt>
                <c:pt idx="10">
                  <c:v>10.8</c:v>
                </c:pt>
                <c:pt idx="11">
                  <c:v>13.3</c:v>
                </c:pt>
                <c:pt idx="12">
                  <c:v>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419776"/>
        <c:axId val="89421312"/>
      </c:barChart>
      <c:catAx>
        <c:axId val="89419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9421312"/>
        <c:crosses val="autoZero"/>
        <c:auto val="1"/>
        <c:lblAlgn val="ctr"/>
        <c:lblOffset val="100"/>
        <c:noMultiLvlLbl val="0"/>
      </c:catAx>
      <c:valAx>
        <c:axId val="8942131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9419776"/>
        <c:crosses val="autoZero"/>
        <c:crossBetween val="between"/>
        <c:majorUnit val="1"/>
        <c:minorUnit val="0.5"/>
      </c:valAx>
      <c:spPr>
        <a:ln>
          <a:noFill/>
        </a:ln>
      </c:spPr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400" b="1"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Лист7!$C$2</c:f>
              <c:strCache>
                <c:ptCount val="1"/>
                <c:pt idx="0">
                  <c:v>Численность выпускников высших учебных заведений, зарегистрированных в службе занятости населения в качестве безработных</c:v>
                </c:pt>
              </c:strCache>
            </c:strRef>
          </c:tx>
          <c:dLbls>
            <c:dLbl>
              <c:idx val="4"/>
              <c:layout>
                <c:manualLayout>
                  <c:x val="1.0655644743176684E-2"/>
                  <c:y val="-2.88602518343032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072283635151704E-2"/>
                  <c:y val="-5.6525018346944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0343896974410253E-3"/>
                  <c:y val="-2.1747974794662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6542027737658779E-2"/>
                  <c:y val="-4.4104645649700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Лист7!$B$3:$B$15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Лист7!$C$3:$C$15</c:f>
              <c:numCache>
                <c:formatCode>General</c:formatCode>
                <c:ptCount val="13"/>
                <c:pt idx="0">
                  <c:v>75</c:v>
                </c:pt>
                <c:pt idx="1">
                  <c:v>90</c:v>
                </c:pt>
                <c:pt idx="2">
                  <c:v>98</c:v>
                </c:pt>
                <c:pt idx="3">
                  <c:v>100</c:v>
                </c:pt>
                <c:pt idx="4">
                  <c:v>115</c:v>
                </c:pt>
                <c:pt idx="5">
                  <c:v>78</c:v>
                </c:pt>
                <c:pt idx="6">
                  <c:v>81</c:v>
                </c:pt>
                <c:pt idx="7">
                  <c:v>98</c:v>
                </c:pt>
                <c:pt idx="8">
                  <c:v>44</c:v>
                </c:pt>
                <c:pt idx="9">
                  <c:v>31</c:v>
                </c:pt>
                <c:pt idx="10">
                  <c:v>43</c:v>
                </c:pt>
                <c:pt idx="11">
                  <c:v>31</c:v>
                </c:pt>
                <c:pt idx="12">
                  <c:v>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447040"/>
        <c:axId val="89145728"/>
      </c:lineChart>
      <c:catAx>
        <c:axId val="8944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145728"/>
        <c:crosses val="autoZero"/>
        <c:auto val="1"/>
        <c:lblAlgn val="ctr"/>
        <c:lblOffset val="100"/>
        <c:noMultiLvlLbl val="0"/>
      </c:catAx>
      <c:valAx>
        <c:axId val="89145728"/>
        <c:scaling>
          <c:orientation val="minMax"/>
          <c:min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447040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600" b="1"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0.02542</cdr:x>
      <cdr:y>0.12329</cdr:y>
    </cdr:from>
    <cdr:to>
      <cdr:x>0.33897</cdr:x>
      <cdr:y>0.30137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108012" y="648072"/>
          <a:ext cx="1332148" cy="93610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latin typeface="Arial Narrow" pitchFamily="34" charset="0"/>
            </a:rPr>
            <a:t>трудоустроено по полученной специальности 23%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0.03473</cdr:x>
      <cdr:y>0.09259</cdr:y>
    </cdr:from>
    <cdr:to>
      <cdr:x>0.32611</cdr:x>
      <cdr:y>0.31481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158801" y="360040"/>
          <a:ext cx="1332170" cy="86409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latin typeface="Arial Narrow" pitchFamily="34" charset="0"/>
            </a:rPr>
            <a:t>трудоустроено по полученной специальности 23%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86C96-1746-42DD-881F-A2538A97F3FF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030C0-BC86-47D2-90EB-D43C9BB78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39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41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31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76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80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81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37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19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3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88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23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3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1450-E302-4489-BEF8-29C1B8A79437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68D0F-37AE-4ACB-89FC-8022771DE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81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47288" y="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Слайд 1</a:t>
            </a:r>
            <a:endParaRPr lang="ru-RU" sz="14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85989"/>
              </p:ext>
            </p:extLst>
          </p:nvPr>
        </p:nvGraphicFramePr>
        <p:xfrm>
          <a:off x="395536" y="1052736"/>
          <a:ext cx="83529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381714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обращений в службу занятости населения Липецкой области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выпускников высших учебных заведений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60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обращений в службу занятости населения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выпускников высших учебных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заведений и их трудоустройства при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содействии службы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занятости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47288" y="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Слайд 2</a:t>
            </a:r>
            <a:endParaRPr lang="ru-RU" sz="1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937328"/>
              </p:ext>
            </p:extLst>
          </p:nvPr>
        </p:nvGraphicFramePr>
        <p:xfrm>
          <a:off x="251520" y="1268760"/>
          <a:ext cx="84918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833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40466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трудоустройства при содействии службы занятости выпускников высших учебных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заведений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347288" y="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Слайд 3</a:t>
            </a:r>
            <a:endParaRPr lang="ru-RU" sz="14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019069"/>
              </p:ext>
            </p:extLst>
          </p:nvPr>
        </p:nvGraphicFramePr>
        <p:xfrm>
          <a:off x="323528" y="1050994"/>
          <a:ext cx="8568952" cy="5618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742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000" b="1" i="0" u="none" strike="noStrike" kern="1200" baseline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Трудоустройство при содействии службы занятости населения выпускников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высших учебных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заведений по полученной специальности в 2012-2013 годах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47288" y="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Слайд 4</a:t>
            </a:r>
            <a:endParaRPr lang="ru-RU" sz="14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649217"/>
              </p:ext>
            </p:extLst>
          </p:nvPr>
        </p:nvGraphicFramePr>
        <p:xfrm>
          <a:off x="199434" y="1124744"/>
          <a:ext cx="401252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406358"/>
              </p:ext>
            </p:extLst>
          </p:nvPr>
        </p:nvGraphicFramePr>
        <p:xfrm>
          <a:off x="4443258" y="1196752"/>
          <a:ext cx="4572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459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49794"/>
              </p:ext>
            </p:extLst>
          </p:nvPr>
        </p:nvGraphicFramePr>
        <p:xfrm>
          <a:off x="251520" y="904874"/>
          <a:ext cx="8712968" cy="583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47288" y="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Слайд 5</a:t>
            </a:r>
            <a:endParaRPr lang="ru-RU" sz="1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750197"/>
              </p:ext>
            </p:extLst>
          </p:nvPr>
        </p:nvGraphicFramePr>
        <p:xfrm>
          <a:off x="251520" y="307776"/>
          <a:ext cx="8640960" cy="6217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86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332656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000" b="1" i="0" u="none" strike="noStrike" kern="1200" baseline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 выпускников высших учебных заведений, зарегистрированных в службе занятости в качестве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безработных</a:t>
            </a:r>
          </a:p>
          <a:p>
            <a:pPr algn="ctr">
              <a:defRPr sz="2000" b="1" i="0" u="none" strike="noStrike" kern="1200" baseline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 конец года)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47288" y="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Слайд 6</a:t>
            </a:r>
            <a:endParaRPr lang="ru-RU" sz="14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059081"/>
              </p:ext>
            </p:extLst>
          </p:nvPr>
        </p:nvGraphicFramePr>
        <p:xfrm>
          <a:off x="251520" y="1484784"/>
          <a:ext cx="86409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224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371722"/>
              </p:ext>
            </p:extLst>
          </p:nvPr>
        </p:nvGraphicFramePr>
        <p:xfrm>
          <a:off x="146867" y="913813"/>
          <a:ext cx="8856983" cy="5898162"/>
        </p:xfrm>
        <a:graphic>
          <a:graphicData uri="http://schemas.openxmlformats.org/drawingml/2006/table">
            <a:tbl>
              <a:tblPr/>
              <a:tblGrid>
                <a:gridCol w="4752528"/>
                <a:gridCol w="605470"/>
                <a:gridCol w="699797"/>
                <a:gridCol w="699797"/>
                <a:gridCol w="699797"/>
                <a:gridCol w="699797"/>
                <a:gridCol w="699797"/>
              </a:tblGrid>
              <a:tr h="586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 год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 год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 год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 год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год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год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687">
                <a:tc>
                  <a:txBody>
                    <a:bodyPr/>
                    <a:lstStyle/>
                    <a:p>
                      <a:pPr algn="just"/>
                      <a:r>
                        <a:rPr lang="ru-RU" sz="1900" b="1" i="1" u="none" strike="noStrike" dirty="0">
                          <a:solidFill>
                            <a:srgbClr val="192E5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Обратилось в службу занятости </a:t>
                      </a:r>
                      <a:r>
                        <a:rPr lang="ru-RU" sz="1900" b="1" i="1" u="none" strike="noStrike" dirty="0" smtClean="0">
                          <a:solidFill>
                            <a:srgbClr val="192E5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населения</a:t>
                      </a:r>
                      <a:r>
                        <a:rPr lang="ru-RU" sz="1900" b="1" i="1" u="none" strike="noStrike" baseline="0" dirty="0" smtClean="0">
                          <a:solidFill>
                            <a:srgbClr val="192E5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900" b="1" i="1" u="none" strike="noStrike" dirty="0" smtClean="0">
                          <a:solidFill>
                            <a:srgbClr val="192E5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выпускников </a:t>
                      </a:r>
                      <a:r>
                        <a:rPr lang="ru-RU" sz="1900" b="1" i="1" dirty="0" smtClean="0">
                          <a:solidFill>
                            <a:srgbClr val="192E5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Елецкого государственного университета им. Бунина</a:t>
                      </a:r>
                      <a:endParaRPr lang="ru-RU" sz="1900" b="1" i="1" dirty="0">
                        <a:solidFill>
                          <a:srgbClr val="192E5D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220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179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116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61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них трудоустроено на постоянную и временные при содействии службы занятости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154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124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 на постоянную работу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72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74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49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37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общего числа трудоустроенных трудоустроено </a:t>
                      </a:r>
                      <a:r>
                        <a:rPr lang="ru-RU" sz="19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полученной специальности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39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сняты с учета выпускники в связи с неявкой в службу занятости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сняты с учета выпускники в связи с уходом в ряды российской армии, в декретный отпуск и др. 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Числилось безработными, на конец </a:t>
                      </a:r>
                      <a:r>
                        <a:rPr lang="ru-RU" sz="19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отчетного</a:t>
                      </a:r>
                      <a:r>
                        <a:rPr lang="ru-RU" sz="1900" b="1" i="1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периода</a:t>
                      </a:r>
                      <a:endParaRPr lang="ru-RU" sz="19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32047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 содействии занятости выпускников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Елецкого государственного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университета им. Бунина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29696" y="5815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чел.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347288" y="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Слайд 7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55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1634</TotalTime>
  <Words>330</Words>
  <Application>Microsoft Office PowerPoint</Application>
  <PresentationFormat>Экран (4:3)</PresentationFormat>
  <Paragraphs>139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Т. Н. Болдырева</dc:creator>
  <cp:lastModifiedBy>О. А. Зайцева</cp:lastModifiedBy>
  <cp:revision>97</cp:revision>
  <cp:lastPrinted>2015-04-03T07:38:08Z</cp:lastPrinted>
  <dcterms:created xsi:type="dcterms:W3CDTF">2011-12-08T06:46:51Z</dcterms:created>
  <dcterms:modified xsi:type="dcterms:W3CDTF">2015-04-10T06:04:08Z</dcterms:modified>
</cp:coreProperties>
</file>