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3"/>
  </p:notesMasterIdLst>
  <p:sldIdLst>
    <p:sldId id="492" r:id="rId2"/>
    <p:sldId id="475" r:id="rId3"/>
    <p:sldId id="468" r:id="rId4"/>
    <p:sldId id="450" r:id="rId5"/>
    <p:sldId id="465" r:id="rId6"/>
    <p:sldId id="469" r:id="rId7"/>
    <p:sldId id="488" r:id="rId8"/>
    <p:sldId id="471" r:id="rId9"/>
    <p:sldId id="456" r:id="rId10"/>
    <p:sldId id="473" r:id="rId11"/>
    <p:sldId id="491" r:id="rId12"/>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87536" autoAdjust="0"/>
  </p:normalViewPr>
  <p:slideViewPr>
    <p:cSldViewPr>
      <p:cViewPr varScale="1">
        <p:scale>
          <a:sx n="80" d="100"/>
          <a:sy n="80"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2" y="0"/>
            <a:ext cx="2929837" cy="498852"/>
          </a:xfrm>
          <a:prstGeom prst="rect">
            <a:avLst/>
          </a:prstGeom>
        </p:spPr>
        <p:txBody>
          <a:bodyPr vert="horz" lIns="91440" tIns="45720" rIns="91440" bIns="45720" rtlCol="0"/>
          <a:lstStyle>
            <a:lvl1pPr algn="r">
              <a:defRPr sz="1200"/>
            </a:lvl1pPr>
          </a:lstStyle>
          <a:p>
            <a:fld id="{85DF0071-7E5B-4DE2-93D6-BE0FA0EEE371}" type="datetimeFigureOut">
              <a:rPr lang="ru-RU" smtClean="0"/>
              <a:pPr/>
              <a:t>09.04.2015</a:t>
            </a:fld>
            <a:endParaRPr lang="ru-RU"/>
          </a:p>
        </p:txBody>
      </p:sp>
      <p:sp>
        <p:nvSpPr>
          <p:cNvPr id="4" name="Образ слайда 3"/>
          <p:cNvSpPr>
            <a:spLocks noGrp="1" noRot="1" noChangeAspect="1"/>
          </p:cNvSpPr>
          <p:nvPr>
            <p:ph type="sldImg" idx="2"/>
          </p:nvPr>
        </p:nvSpPr>
        <p:spPr>
          <a:xfrm>
            <a:off x="1144588" y="1243013"/>
            <a:ext cx="4471987"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2" y="9443662"/>
            <a:ext cx="2929837" cy="498851"/>
          </a:xfrm>
          <a:prstGeom prst="rect">
            <a:avLst/>
          </a:prstGeom>
        </p:spPr>
        <p:txBody>
          <a:bodyPr vert="horz" lIns="91440" tIns="45720" rIns="91440" bIns="45720" rtlCol="0" anchor="b"/>
          <a:lstStyle>
            <a:lvl1pPr algn="r">
              <a:defRPr sz="1200"/>
            </a:lvl1pPr>
          </a:lstStyle>
          <a:p>
            <a:fld id="{0BCC95E2-7524-44BC-9A17-102F94FE8397}" type="slidenum">
              <a:rPr lang="ru-RU" smtClean="0"/>
              <a:pPr/>
              <a:t>‹#›</a:t>
            </a:fld>
            <a:endParaRPr lang="ru-RU"/>
          </a:p>
        </p:txBody>
      </p:sp>
    </p:spTree>
    <p:extLst>
      <p:ext uri="{BB962C8B-B14F-4D97-AF65-F5344CB8AC3E}">
        <p14:creationId xmlns:p14="http://schemas.microsoft.com/office/powerpoint/2010/main" xmlns="" val="333628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xfrm>
            <a:off x="1144588" y="1243013"/>
            <a:ext cx="4471987" cy="3354387"/>
          </a:xfrm>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DC1DD7-D51D-4602-9F39-CA5820110851}" type="slidenum">
              <a:rPr lang="ru-RU" smtClean="0"/>
              <a:pPr/>
              <a:t>2</a:t>
            </a:fld>
            <a:endParaRPr lang="ru-RU" smtClean="0"/>
          </a:p>
        </p:txBody>
      </p:sp>
    </p:spTree>
    <p:extLst>
      <p:ext uri="{BB962C8B-B14F-4D97-AF65-F5344CB8AC3E}">
        <p14:creationId xmlns:p14="http://schemas.microsoft.com/office/powerpoint/2010/main" xmlns="" val="280885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4588" y="1243013"/>
            <a:ext cx="4471987"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CC95E2-7524-44BC-9A17-102F94FE8397}" type="slidenum">
              <a:rPr lang="ru-RU" smtClean="0"/>
              <a:pPr/>
              <a:t>11</a:t>
            </a:fld>
            <a:endParaRPr lang="ru-RU"/>
          </a:p>
        </p:txBody>
      </p:sp>
    </p:spTree>
    <p:extLst>
      <p:ext uri="{BB962C8B-B14F-4D97-AF65-F5344CB8AC3E}">
        <p14:creationId xmlns:p14="http://schemas.microsoft.com/office/powerpoint/2010/main" xmlns="" val="3987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xfrm>
            <a:off x="1144588" y="1243013"/>
            <a:ext cx="4471987" cy="3354387"/>
          </a:xfrm>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0410D3-A1D6-4484-96FF-F6B9629C8D62}" type="slidenum">
              <a:rPr lang="ru-RU" smtClean="0"/>
              <a:pPr/>
              <a:t>3</a:t>
            </a:fld>
            <a:endParaRPr lang="ru-RU" smtClean="0"/>
          </a:p>
        </p:txBody>
      </p:sp>
    </p:spTree>
    <p:extLst>
      <p:ext uri="{BB962C8B-B14F-4D97-AF65-F5344CB8AC3E}">
        <p14:creationId xmlns:p14="http://schemas.microsoft.com/office/powerpoint/2010/main" xmlns="" val="163882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4588" y="1243013"/>
            <a:ext cx="4471987" cy="3354387"/>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0BCC95E2-7524-44BC-9A17-102F94FE8397}" type="slidenum">
              <a:rPr lang="ru-RU" smtClean="0"/>
              <a:pPr/>
              <a:t>4</a:t>
            </a:fld>
            <a:endParaRPr lang="ru-RU"/>
          </a:p>
        </p:txBody>
      </p:sp>
    </p:spTree>
    <p:extLst>
      <p:ext uri="{BB962C8B-B14F-4D97-AF65-F5344CB8AC3E}">
        <p14:creationId xmlns:p14="http://schemas.microsoft.com/office/powerpoint/2010/main" xmlns="" val="363800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4588" y="1243013"/>
            <a:ext cx="4471987" cy="33543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CC95E2-7524-44BC-9A17-102F94FE8397}" type="slidenum">
              <a:rPr lang="ru-RU" smtClean="0"/>
              <a:pPr/>
              <a:t>5</a:t>
            </a:fld>
            <a:endParaRPr lang="ru-RU"/>
          </a:p>
        </p:txBody>
      </p:sp>
    </p:spTree>
    <p:extLst>
      <p:ext uri="{BB962C8B-B14F-4D97-AF65-F5344CB8AC3E}">
        <p14:creationId xmlns:p14="http://schemas.microsoft.com/office/powerpoint/2010/main" xmlns="" val="27419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xfrm>
            <a:off x="1144588" y="1243013"/>
            <a:ext cx="4471987" cy="3354387"/>
          </a:xfrm>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956656-ADD9-412B-BE45-1A7B134131E0}" type="slidenum">
              <a:rPr lang="ru-RU" smtClean="0"/>
              <a:pPr/>
              <a:t>6</a:t>
            </a:fld>
            <a:endParaRPr lang="ru-RU" smtClean="0"/>
          </a:p>
        </p:txBody>
      </p:sp>
    </p:spTree>
    <p:extLst>
      <p:ext uri="{BB962C8B-B14F-4D97-AF65-F5344CB8AC3E}">
        <p14:creationId xmlns:p14="http://schemas.microsoft.com/office/powerpoint/2010/main" xmlns="" val="66516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xfrm>
            <a:off x="1144588" y="1243013"/>
            <a:ext cx="4471987" cy="3354387"/>
          </a:xfrm>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956656-ADD9-412B-BE45-1A7B134131E0}" type="slidenum">
              <a:rPr lang="ru-RU" smtClean="0"/>
              <a:pPr/>
              <a:t>7</a:t>
            </a:fld>
            <a:endParaRPr lang="ru-RU" smtClean="0"/>
          </a:p>
        </p:txBody>
      </p:sp>
    </p:spTree>
    <p:extLst>
      <p:ext uri="{BB962C8B-B14F-4D97-AF65-F5344CB8AC3E}">
        <p14:creationId xmlns:p14="http://schemas.microsoft.com/office/powerpoint/2010/main" xmlns="" val="5494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xfrm>
            <a:off x="1144588" y="1243013"/>
            <a:ext cx="4471987" cy="3354387"/>
          </a:xfrm>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Везде</a:t>
            </a:r>
            <a:r>
              <a:rPr lang="ru-RU" baseline="0" dirty="0" smtClean="0"/>
              <a:t> анонсируется 2009г как дата ввода в эксплуатацию комплекса «Лиза», так что надо уточнить дату</a:t>
            </a:r>
            <a:endParaRPr lang="ru-RU" dirty="0"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956656-ADD9-412B-BE45-1A7B134131E0}" type="slidenum">
              <a:rPr lang="ru-RU" smtClean="0"/>
              <a:pPr/>
              <a:t>8</a:t>
            </a:fld>
            <a:endParaRPr lang="ru-RU" smtClean="0"/>
          </a:p>
        </p:txBody>
      </p:sp>
    </p:spTree>
    <p:extLst>
      <p:ext uri="{BB962C8B-B14F-4D97-AF65-F5344CB8AC3E}">
        <p14:creationId xmlns:p14="http://schemas.microsoft.com/office/powerpoint/2010/main" xmlns="" val="371229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4588" y="1243013"/>
            <a:ext cx="4471987" cy="3354387"/>
          </a:xfrm>
        </p:spPr>
      </p:sp>
      <p:sp>
        <p:nvSpPr>
          <p:cNvPr id="3" name="Заметки 2"/>
          <p:cNvSpPr>
            <a:spLocks noGrp="1"/>
          </p:cNvSpPr>
          <p:nvPr>
            <p:ph type="body" idx="1"/>
          </p:nvPr>
        </p:nvSpPr>
        <p:spPr/>
        <p:txBody>
          <a:bodyPr/>
          <a:lstStyle/>
          <a:p>
            <a:r>
              <a:rPr lang="ru-RU" dirty="0" smtClean="0"/>
              <a:t>Показать среднегодовую инф. Проверить цифры. Вставить за 2014 год полностью.</a:t>
            </a:r>
            <a:endParaRPr lang="ru-RU" dirty="0"/>
          </a:p>
        </p:txBody>
      </p:sp>
      <p:sp>
        <p:nvSpPr>
          <p:cNvPr id="4" name="Номер слайда 3"/>
          <p:cNvSpPr>
            <a:spLocks noGrp="1"/>
          </p:cNvSpPr>
          <p:nvPr>
            <p:ph type="sldNum" sz="quarter" idx="10"/>
          </p:nvPr>
        </p:nvSpPr>
        <p:spPr/>
        <p:txBody>
          <a:bodyPr/>
          <a:lstStyle/>
          <a:p>
            <a:fld id="{0BCC95E2-7524-44BC-9A17-102F94FE8397}" type="slidenum">
              <a:rPr lang="ru-RU" smtClean="0"/>
              <a:pPr/>
              <a:t>9</a:t>
            </a:fld>
            <a:endParaRPr lang="ru-RU"/>
          </a:p>
        </p:txBody>
      </p:sp>
    </p:spTree>
    <p:extLst>
      <p:ext uri="{BB962C8B-B14F-4D97-AF65-F5344CB8AC3E}">
        <p14:creationId xmlns:p14="http://schemas.microsoft.com/office/powerpoint/2010/main" xmlns="" val="146645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xfrm>
            <a:off x="1144588" y="1243013"/>
            <a:ext cx="4471987" cy="3354387"/>
          </a:xfrm>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Общая информация по школе коротко</a:t>
            </a:r>
          </a:p>
        </p:txBody>
      </p:sp>
      <p:sp>
        <p:nvSpPr>
          <p:cNvPr id="686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CC5107-0C8D-49E6-8FE6-108145019908}" type="slidenum">
              <a:rPr lang="ru-RU" smtClean="0"/>
              <a:pPr/>
              <a:t>10</a:t>
            </a:fld>
            <a:endParaRPr lang="ru-RU" smtClean="0"/>
          </a:p>
        </p:txBody>
      </p:sp>
    </p:spTree>
    <p:extLst>
      <p:ext uri="{BB962C8B-B14F-4D97-AF65-F5344CB8AC3E}">
        <p14:creationId xmlns:p14="http://schemas.microsoft.com/office/powerpoint/2010/main" xmlns="" val="146929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202247937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40979580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2931729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39171139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698646808"/>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358965426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428233037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343614860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35480139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363469848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F13E7D-466A-4A2A-814E-9FC6E9231D4E}" type="datetimeFigureOut">
              <a:rPr lang="ru-RU" smtClean="0"/>
              <a:pPr/>
              <a:t>09.04.2015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221400550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3E7D-466A-4A2A-814E-9FC6E9231D4E}" type="datetimeFigureOut">
              <a:rPr lang="ru-RU" smtClean="0"/>
              <a:pPr/>
              <a:t>09.04.2015</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E32B5-5E56-4613-B87A-E2FC30B540A2}" type="slidenum">
              <a:rPr lang="ru-RU" smtClean="0"/>
              <a:pPr/>
              <a:t>‹#›</a:t>
            </a:fld>
            <a:endParaRPr lang="ru-RU" dirty="0"/>
          </a:p>
        </p:txBody>
      </p:sp>
    </p:spTree>
    <p:extLst>
      <p:ext uri="{BB962C8B-B14F-4D97-AF65-F5344CB8AC3E}">
        <p14:creationId xmlns:p14="http://schemas.microsoft.com/office/powerpoint/2010/main" xmlns="" val="41197435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124200"/>
            <a:ext cx="8763000" cy="3276600"/>
          </a:xfrm>
        </p:spPr>
        <p:txBody>
          <a:bodyPr>
            <a:normAutofit fontScale="90000"/>
          </a:bodyPr>
          <a:lstStyle/>
          <a:p>
            <a:pPr>
              <a:lnSpc>
                <a:spcPct val="100000"/>
              </a:lnSpc>
            </a:pPr>
            <a:r>
              <a:rPr lang="ru-RU" sz="2700" b="1" dirty="0" smtClean="0"/>
              <a:t/>
            </a:r>
            <a:br>
              <a:rPr lang="ru-RU" sz="2700" b="1" dirty="0" smtClean="0"/>
            </a:br>
            <a:r>
              <a:rPr lang="ru-RU" sz="2700" b="1" dirty="0" smtClean="0"/>
              <a:t/>
            </a:r>
            <a:br>
              <a:rPr lang="ru-RU" sz="2700" b="1" dirty="0" smtClean="0"/>
            </a:br>
            <a:r>
              <a:rPr lang="ru-RU" sz="2700" b="1" dirty="0" smtClean="0"/>
              <a:t/>
            </a:r>
            <a:br>
              <a:rPr lang="ru-RU" sz="2700" b="1" dirty="0" smtClean="0"/>
            </a:br>
            <a:r>
              <a:rPr lang="ru-RU" sz="2700" b="1"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Генеральный директор ООО «АГРОФИРМА ТРИО»</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Евгения Юрьевна Уваркина,</a:t>
            </a:r>
            <a:br>
              <a:rPr lang="ru-RU" sz="2200"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член правления Национального Союза производителей молока «СОЮЗМОЛОКО»,  председатель Совета директоров Ассоциации </a:t>
            </a:r>
            <a:r>
              <a:rPr lang="ru-RU" sz="2200" b="1" dirty="0" err="1" smtClean="0">
                <a:latin typeface="Times New Roman" pitchFamily="18" charset="0"/>
                <a:cs typeface="Times New Roman" pitchFamily="18" charset="0"/>
              </a:rPr>
              <a:t>сельхозтоваропроизводителей</a:t>
            </a:r>
            <a:r>
              <a:rPr lang="ru-RU" sz="2200" b="1" dirty="0" smtClean="0">
                <a:latin typeface="Times New Roman" pitchFamily="18" charset="0"/>
                <a:cs typeface="Times New Roman" pitchFamily="18" charset="0"/>
              </a:rPr>
              <a:t>  Липецкой области, руководитель наблюдательного Совета СПССК «Объединенные производители молока», председатель профильной комиссии по АПК в Общественной </a:t>
            </a:r>
            <a:r>
              <a:rPr lang="ru-RU" sz="2200" b="1" smtClean="0">
                <a:latin typeface="Times New Roman" pitchFamily="18" charset="0"/>
                <a:cs typeface="Times New Roman" pitchFamily="18" charset="0"/>
              </a:rPr>
              <a:t>палате </a:t>
            </a:r>
            <a:r>
              <a:rPr lang="ru-RU" sz="2200" b="1" smtClean="0">
                <a:latin typeface="Times New Roman" pitchFamily="18" charset="0"/>
                <a:cs typeface="Times New Roman" pitchFamily="18" charset="0"/>
              </a:rPr>
              <a:t>РФ </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t/>
            </a:r>
            <a:br>
              <a:rPr lang="ru-RU" b="1" dirty="0" smtClean="0"/>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514600" y="152400"/>
            <a:ext cx="4085067" cy="263902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tretch>
            <a:fillRect/>
          </a:stretch>
        </p:blipFill>
        <p:spPr bwMode="auto">
          <a:xfrm>
            <a:off x="-19049" y="834092"/>
            <a:ext cx="7183338" cy="2344665"/>
          </a:xfrm>
          <a:prstGeom prst="rect">
            <a:avLst/>
          </a:prstGeom>
          <a:noFill/>
          <a:ln>
            <a:noFill/>
          </a:ln>
        </p:spPr>
      </p:pic>
      <p:sp>
        <p:nvSpPr>
          <p:cNvPr id="17" name="Прямоугольник 5"/>
          <p:cNvSpPr>
            <a:spLocks noChangeArrowheads="1"/>
          </p:cNvSpPr>
          <p:nvPr/>
        </p:nvSpPr>
        <p:spPr bwMode="auto">
          <a:xfrm>
            <a:off x="683568" y="3296524"/>
            <a:ext cx="8370930" cy="2223653"/>
          </a:xfrm>
          <a:prstGeom prst="rect">
            <a:avLst/>
          </a:prstGeom>
          <a:noFill/>
          <a:ln w="9525">
            <a:noFill/>
            <a:miter lim="800000"/>
            <a:headEnd/>
            <a:tailEnd/>
          </a:ln>
        </p:spPr>
        <p:txBody>
          <a:bodyPr wrap="square" lIns="68546" tIns="34274" rIns="68546" bIns="34274">
            <a:spAutoFit/>
          </a:bodyPr>
          <a:lstStyle/>
          <a:p>
            <a:r>
              <a:rPr lang="ru-RU" sz="2800" b="1" dirty="0">
                <a:solidFill>
                  <a:srgbClr val="760000"/>
                </a:solidFill>
                <a:cs typeface="Tahoma" pitchFamily="34" charset="0"/>
              </a:rPr>
              <a:t>Задачи «Школы действия»: </a:t>
            </a:r>
          </a:p>
          <a:p>
            <a:pPr>
              <a:buFont typeface="Arial" pitchFamily="34" charset="0"/>
              <a:buChar char="•"/>
            </a:pPr>
            <a:r>
              <a:rPr lang="ru-RU" sz="2800" dirty="0">
                <a:solidFill>
                  <a:srgbClr val="760000"/>
                </a:solidFill>
                <a:cs typeface="Tahoma" pitchFamily="34" charset="0"/>
              </a:rPr>
              <a:t> повышение квалификации сотрудников животноводческой отрасли;</a:t>
            </a:r>
          </a:p>
          <a:p>
            <a:pPr>
              <a:buFont typeface="Arial" pitchFamily="34" charset="0"/>
              <a:buChar char="•"/>
            </a:pPr>
            <a:r>
              <a:rPr lang="ru-RU" sz="2800" dirty="0">
                <a:solidFill>
                  <a:srgbClr val="760000"/>
                </a:solidFill>
                <a:cs typeface="Tahoma" pitchFamily="34" charset="0"/>
              </a:rPr>
              <a:t> обмен опытом;</a:t>
            </a:r>
          </a:p>
          <a:p>
            <a:pPr>
              <a:buFont typeface="Arial" pitchFamily="34" charset="0"/>
              <a:buChar char="•"/>
            </a:pPr>
            <a:r>
              <a:rPr lang="ru-RU" sz="2800" dirty="0">
                <a:solidFill>
                  <a:srgbClr val="760000"/>
                </a:solidFill>
                <a:cs typeface="Tahoma" pitchFamily="34" charset="0"/>
              </a:rPr>
              <a:t> подготовка молодых специалистов.</a:t>
            </a:r>
          </a:p>
        </p:txBody>
      </p:sp>
      <p:pic>
        <p:nvPicPr>
          <p:cNvPr id="18" name="Рисунок 17" descr="Flag01_3.png"/>
          <p:cNvPicPr>
            <a:picLocks noChangeAspect="1"/>
          </p:cNvPicPr>
          <p:nvPr/>
        </p:nvPicPr>
        <p:blipFill>
          <a:blip r:embed="rId4" cstate="email"/>
          <a:stretch>
            <a:fillRect/>
          </a:stretch>
        </p:blipFill>
        <p:spPr>
          <a:xfrm>
            <a:off x="7354474" y="1295110"/>
            <a:ext cx="1386150" cy="1422628"/>
          </a:xfrm>
          <a:prstGeom prst="rect">
            <a:avLst/>
          </a:prstGeom>
          <a:noFill/>
          <a:ln>
            <a:noFill/>
          </a:ln>
        </p:spPr>
      </p:pic>
      <p:sp>
        <p:nvSpPr>
          <p:cNvPr id="19" name="Прямоугольник 18"/>
          <p:cNvSpPr/>
          <p:nvPr/>
        </p:nvSpPr>
        <p:spPr>
          <a:xfrm>
            <a:off x="0" y="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0" name="Прямоугольник 5"/>
          <p:cNvSpPr>
            <a:spLocks noChangeArrowheads="1"/>
          </p:cNvSpPr>
          <p:nvPr/>
        </p:nvSpPr>
        <p:spPr bwMode="auto">
          <a:xfrm>
            <a:off x="305526" y="95316"/>
            <a:ext cx="7285006" cy="523220"/>
          </a:xfrm>
          <a:prstGeom prst="rect">
            <a:avLst/>
          </a:prstGeom>
          <a:noFill/>
          <a:ln w="9525">
            <a:noFill/>
            <a:miter lim="800000"/>
            <a:headEnd/>
            <a:tailEnd/>
          </a:ln>
        </p:spPr>
        <p:txBody>
          <a:bodyPr wrap="square" anchor="ctr">
            <a:spAutoFit/>
          </a:bodyPr>
          <a:lstStyle/>
          <a:p>
            <a:pPr algn="ctr"/>
            <a:r>
              <a:rPr lang="ru-RU" sz="2800" b="1" dirty="0">
                <a:solidFill>
                  <a:srgbClr val="760000"/>
                </a:solidFill>
                <a:ea typeface="Tahoma" pitchFamily="34" charset="0"/>
                <a:cs typeface="Tahoma" pitchFamily="34" charset="0"/>
              </a:rPr>
              <a:t>Школа Действия</a:t>
            </a:r>
          </a:p>
        </p:txBody>
      </p:sp>
      <p:pic>
        <p:nvPicPr>
          <p:cNvPr id="21" name="Рисунок 20"/>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786710" y="107139"/>
            <a:ext cx="1161112" cy="750099"/>
          </a:xfrm>
          <a:prstGeom prst="rect">
            <a:avLst/>
          </a:prstGeom>
          <a:noFill/>
          <a:ln>
            <a:noFill/>
          </a:ln>
        </p:spPr>
      </p:pic>
      <p:sp>
        <p:nvSpPr>
          <p:cNvPr id="11" name="Прямоугольник 10"/>
          <p:cNvSpPr/>
          <p:nvPr/>
        </p:nvSpPr>
        <p:spPr>
          <a:xfrm>
            <a:off x="0" y="5708087"/>
            <a:ext cx="9144000" cy="781752"/>
          </a:xfrm>
          <a:prstGeom prst="rect">
            <a:avLst/>
          </a:prstGeom>
          <a:solidFill>
            <a:srgbClr val="960000"/>
          </a:solidFill>
        </p:spPr>
        <p:txBody>
          <a:bodyPr wrap="square">
            <a:spAutoFit/>
          </a:bodyPr>
          <a:lstStyle/>
          <a:p>
            <a:pPr algn="ctr">
              <a:lnSpc>
                <a:spcPct val="80000"/>
              </a:lnSpc>
            </a:pPr>
            <a:r>
              <a:rPr lang="ru-RU" sz="2800" b="1" dirty="0">
                <a:solidFill>
                  <a:schemeClr val="bg1"/>
                </a:solidFill>
                <a:cs typeface="Tahoma" pitchFamily="34" charset="0"/>
              </a:rPr>
              <a:t>В рамках работы центра проводятся 3 основных недельных курса</a:t>
            </a:r>
            <a:r>
              <a:rPr lang="ru-RU" sz="2800" b="1" dirty="0" smtClean="0">
                <a:solidFill>
                  <a:schemeClr val="bg1"/>
                </a:solidFill>
                <a:cs typeface="Tahoma" pitchFamily="34" charset="0"/>
              </a:rPr>
              <a:t>, а </a:t>
            </a:r>
            <a:r>
              <a:rPr lang="ru-RU" sz="2800" b="1" dirty="0">
                <a:solidFill>
                  <a:schemeClr val="bg1"/>
                </a:solidFill>
                <a:cs typeface="Tahoma" pitchFamily="34" charset="0"/>
              </a:rPr>
              <a:t>также семинары и мастер-классы.</a:t>
            </a:r>
          </a:p>
        </p:txBody>
      </p:sp>
    </p:spTree>
    <p:extLst>
      <p:ext uri="{BB962C8B-B14F-4D97-AF65-F5344CB8AC3E}">
        <p14:creationId xmlns:p14="http://schemas.microsoft.com/office/powerpoint/2010/main" xmlns="" val="3461381003"/>
      </p:ext>
    </p:extLst>
  </p:cSld>
  <p:clrMapOvr>
    <a:masterClrMapping/>
  </p:clrMapOvr>
  <mc:AlternateContent xmlns:mc="http://schemas.openxmlformats.org/markup-compatibility/2006">
    <mc:Choice xmlns:p14="http://schemas.microsoft.com/office/powerpoint/2010/main" xmlns="" Requires="p14">
      <p:transition spd="slow" p14:dur="3400" advTm="5000">
        <p14:reveal/>
      </p:transition>
    </mc:Choice>
    <mc:Fallback>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771800" y="908720"/>
            <a:ext cx="3901254" cy="2520280"/>
          </a:xfrm>
          <a:prstGeom prst="rect">
            <a:avLst/>
          </a:prstGeom>
          <a:noFill/>
          <a:ln>
            <a:noFill/>
          </a:ln>
        </p:spPr>
      </p:pic>
      <p:sp>
        <p:nvSpPr>
          <p:cNvPr id="11" name="Прямоугольник 6"/>
          <p:cNvSpPr>
            <a:spLocks noChangeArrowheads="1"/>
          </p:cNvSpPr>
          <p:nvPr/>
        </p:nvSpPr>
        <p:spPr bwMode="auto">
          <a:xfrm>
            <a:off x="1035819" y="4509120"/>
            <a:ext cx="7152018"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ru-RU" sz="4000" b="1" dirty="0">
                <a:solidFill>
                  <a:srgbClr val="960000"/>
                </a:solidFill>
              </a:rPr>
              <a:t>17 лет успешного бизнеса</a:t>
            </a:r>
          </a:p>
          <a:p>
            <a:pPr algn="ctr"/>
            <a:r>
              <a:rPr lang="ru-RU" sz="4000" b="1" dirty="0">
                <a:solidFill>
                  <a:srgbClr val="960000"/>
                </a:solidFill>
              </a:rPr>
              <a:t>на благо родного </a:t>
            </a:r>
            <a:r>
              <a:rPr lang="ru-RU" sz="4000" b="1" dirty="0" smtClean="0">
                <a:solidFill>
                  <a:srgbClr val="960000"/>
                </a:solidFill>
              </a:rPr>
              <a:t>края</a:t>
            </a:r>
            <a:endParaRPr lang="ru-RU" sz="4000" b="1" dirty="0">
              <a:solidFill>
                <a:srgbClr val="960000"/>
              </a:solidFill>
            </a:endParaRPr>
          </a:p>
        </p:txBody>
      </p:sp>
    </p:spTree>
    <p:extLst>
      <p:ext uri="{BB962C8B-B14F-4D97-AF65-F5344CB8AC3E}">
        <p14:creationId xmlns:p14="http://schemas.microsoft.com/office/powerpoint/2010/main" xmlns="" val="1675370495"/>
      </p:ext>
    </p:extLst>
  </p:cSld>
  <p:clrMapOvr>
    <a:masterClrMapping/>
  </p:clrMapOvr>
  <mc:AlternateContent xmlns:mc="http://schemas.openxmlformats.org/markup-compatibility/2006">
    <mc:Choice xmlns:p14="http://schemas.microsoft.com/office/powerpoint/2010/main" xmlns="" Requires="p14">
      <p:transition spd="slow" p14:dur="3400" advTm="3000">
        <p14:reveal/>
      </p:transition>
    </mc:Choice>
    <mc:Fallback>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3"/>
            <a:ext cx="9144000" cy="857238"/>
            <a:chOff x="0" y="857250"/>
            <a:chExt cx="9144000" cy="857238"/>
          </a:xfrm>
        </p:grpSpPr>
        <p:sp>
          <p:nvSpPr>
            <p:cNvPr id="27" name="Прямоугольник 26"/>
            <p:cNvSpPr/>
            <p:nvPr/>
          </p:nvSpPr>
          <p:spPr>
            <a:xfrm>
              <a:off x="0" y="85725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Прямоугольник 5"/>
            <p:cNvSpPr>
              <a:spLocks noChangeArrowheads="1"/>
            </p:cNvSpPr>
            <p:nvPr/>
          </p:nvSpPr>
          <p:spPr bwMode="auto">
            <a:xfrm>
              <a:off x="2214546" y="952566"/>
              <a:ext cx="4610100" cy="523220"/>
            </a:xfrm>
            <a:prstGeom prst="rect">
              <a:avLst/>
            </a:prstGeom>
            <a:noFill/>
            <a:ln w="9525">
              <a:noFill/>
              <a:miter lim="800000"/>
              <a:headEnd/>
              <a:tailEnd/>
            </a:ln>
          </p:spPr>
          <p:txBody>
            <a:bodyPr anchor="ctr">
              <a:spAutoFit/>
            </a:bodyPr>
            <a:lstStyle/>
            <a:p>
              <a:pPr algn="ctr"/>
              <a:r>
                <a:rPr lang="ru-RU" sz="2800" b="1" dirty="0">
                  <a:solidFill>
                    <a:srgbClr val="760000"/>
                  </a:solidFill>
                  <a:ea typeface="Tahoma" pitchFamily="34" charset="0"/>
                  <a:cs typeface="Tahoma" pitchFamily="34" charset="0"/>
                </a:rPr>
                <a:t>Направления деятельности</a:t>
              </a:r>
            </a:p>
          </p:txBody>
        </p:sp>
        <p:pic>
          <p:nvPicPr>
            <p:cNvPr id="30" name="Рисунок 29"/>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786710" y="964389"/>
              <a:ext cx="1161112" cy="750099"/>
            </a:xfrm>
            <a:prstGeom prst="rect">
              <a:avLst/>
            </a:prstGeom>
            <a:noFill/>
            <a:ln>
              <a:noFill/>
            </a:ln>
          </p:spPr>
        </p:pic>
      </p:grpSp>
      <p:grpSp>
        <p:nvGrpSpPr>
          <p:cNvPr id="2" name="Группа 1"/>
          <p:cNvGrpSpPr/>
          <p:nvPr/>
        </p:nvGrpSpPr>
        <p:grpSpPr>
          <a:xfrm>
            <a:off x="179512" y="1484784"/>
            <a:ext cx="8380828" cy="4609057"/>
            <a:chOff x="1048359" y="1285860"/>
            <a:chExt cx="9691107" cy="5329648"/>
          </a:xfrm>
        </p:grpSpPr>
        <p:cxnSp>
          <p:nvCxnSpPr>
            <p:cNvPr id="10" name="Прямая соединительная линия 9"/>
            <p:cNvCxnSpPr>
              <a:endCxn id="35" idx="0"/>
            </p:cNvCxnSpPr>
            <p:nvPr/>
          </p:nvCxnSpPr>
          <p:spPr>
            <a:xfrm rot="5400000">
              <a:off x="5922458" y="4827092"/>
              <a:ext cx="785820" cy="13277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37" idx="1"/>
            </p:cNvCxnSpPr>
            <p:nvPr/>
          </p:nvCxnSpPr>
          <p:spPr>
            <a:xfrm rot="10800000" flipV="1">
              <a:off x="4452926" y="4214818"/>
              <a:ext cx="1214446" cy="9382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6738942" y="2433395"/>
              <a:ext cx="1000132" cy="70985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0800000">
              <a:off x="4810118" y="2357430"/>
              <a:ext cx="1143006" cy="78581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40" idx="5"/>
            </p:cNvCxnSpPr>
            <p:nvPr/>
          </p:nvCxnSpPr>
          <p:spPr>
            <a:xfrm>
              <a:off x="6881818" y="4071942"/>
              <a:ext cx="1428760" cy="50407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Шестиугольник 17"/>
            <p:cNvSpPr/>
            <p:nvPr/>
          </p:nvSpPr>
          <p:spPr>
            <a:xfrm rot="16200000">
              <a:off x="7300416" y="1438766"/>
              <a:ext cx="1316334" cy="1010522"/>
            </a:xfrm>
            <a:prstGeom prst="hexagon">
              <a:avLst>
                <a:gd name="adj" fmla="val 33022"/>
                <a:gd name="vf" fmla="val 1154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9" name="Шестиугольник 18"/>
            <p:cNvSpPr/>
            <p:nvPr/>
          </p:nvSpPr>
          <p:spPr>
            <a:xfrm rot="16200000">
              <a:off x="4105839" y="1561508"/>
              <a:ext cx="1143008" cy="877463"/>
            </a:xfrm>
            <a:prstGeom prst="hexagon">
              <a:avLst>
                <a:gd name="adj" fmla="val 33022"/>
                <a:gd name="vf" fmla="val 1154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5" name="Шестиугольник 24"/>
            <p:cNvSpPr/>
            <p:nvPr/>
          </p:nvSpPr>
          <p:spPr>
            <a:xfrm rot="16200000">
              <a:off x="2740220" y="3212881"/>
              <a:ext cx="1214449" cy="932308"/>
            </a:xfrm>
            <a:prstGeom prst="hexagon">
              <a:avLst>
                <a:gd name="adj" fmla="val 33022"/>
                <a:gd name="vf" fmla="val 1154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26" name="Рисунок 25" descr="Logo_cvet.png"/>
            <p:cNvPicPr>
              <a:picLocks noChangeAspect="1"/>
            </p:cNvPicPr>
            <p:nvPr/>
          </p:nvPicPr>
          <p:blipFill>
            <a:blip r:embed="rId4" cstate="print"/>
            <a:stretch>
              <a:fillRect/>
            </a:stretch>
          </p:blipFill>
          <p:spPr>
            <a:xfrm>
              <a:off x="5667372" y="2857496"/>
              <a:ext cx="2796456" cy="1785950"/>
            </a:xfrm>
            <a:prstGeom prst="rect">
              <a:avLst/>
            </a:prstGeom>
          </p:spPr>
        </p:pic>
        <p:sp>
          <p:nvSpPr>
            <p:cNvPr id="29" name="Прямоугольник 5"/>
            <p:cNvSpPr>
              <a:spLocks noChangeArrowheads="1"/>
            </p:cNvSpPr>
            <p:nvPr/>
          </p:nvSpPr>
          <p:spPr bwMode="auto">
            <a:xfrm>
              <a:off x="2381224" y="1643051"/>
              <a:ext cx="2624086" cy="790087"/>
            </a:xfrm>
            <a:prstGeom prst="rect">
              <a:avLst/>
            </a:prstGeom>
            <a:noFill/>
            <a:ln w="9525">
              <a:noFill/>
              <a:miter lim="800000"/>
              <a:headEnd/>
              <a:tailEnd/>
            </a:ln>
          </p:spPr>
          <p:txBody>
            <a:bodyPr wrap="square">
              <a:spAutoFit/>
            </a:bodyPr>
            <a:lstStyle/>
            <a:p>
              <a:pPr algn="r">
                <a:lnSpc>
                  <a:spcPct val="80000"/>
                </a:lnSpc>
              </a:pPr>
              <a:r>
                <a:rPr lang="ru-RU" sz="2400" b="1" dirty="0" err="1">
                  <a:solidFill>
                    <a:srgbClr val="960000"/>
                  </a:solidFill>
                  <a:ea typeface="Tahoma" pitchFamily="34" charset="0"/>
                  <a:cs typeface="Tahoma" pitchFamily="34" charset="0"/>
                </a:rPr>
                <a:t>Трейдинг</a:t>
              </a:r>
              <a:endParaRPr lang="ru-RU" sz="2400" b="1" dirty="0">
                <a:solidFill>
                  <a:srgbClr val="960000"/>
                </a:solidFill>
                <a:ea typeface="Tahoma" pitchFamily="34" charset="0"/>
                <a:cs typeface="Tahoma" pitchFamily="34" charset="0"/>
              </a:endParaRPr>
            </a:p>
            <a:p>
              <a:pPr algn="r">
                <a:lnSpc>
                  <a:spcPct val="80000"/>
                </a:lnSpc>
              </a:pPr>
              <a:r>
                <a:rPr lang="ru-RU" sz="2400" b="1" dirty="0">
                  <a:solidFill>
                    <a:srgbClr val="960000"/>
                  </a:solidFill>
                  <a:ea typeface="Tahoma" pitchFamily="34" charset="0"/>
                  <a:cs typeface="Tahoma" pitchFamily="34" charset="0"/>
                </a:rPr>
                <a:t>сахара</a:t>
              </a:r>
            </a:p>
          </p:txBody>
        </p:sp>
        <p:sp>
          <p:nvSpPr>
            <p:cNvPr id="31" name="Прямоугольник 5"/>
            <p:cNvSpPr>
              <a:spLocks noChangeArrowheads="1"/>
            </p:cNvSpPr>
            <p:nvPr/>
          </p:nvSpPr>
          <p:spPr bwMode="auto">
            <a:xfrm>
              <a:off x="7739074" y="1643051"/>
              <a:ext cx="2327055" cy="790087"/>
            </a:xfrm>
            <a:prstGeom prst="rect">
              <a:avLst/>
            </a:prstGeom>
            <a:noFill/>
            <a:ln w="9525">
              <a:noFill/>
              <a:miter lim="800000"/>
              <a:headEnd/>
              <a:tailEnd/>
            </a:ln>
          </p:spPr>
          <p:txBody>
            <a:bodyPr wrap="square">
              <a:spAutoFit/>
            </a:bodyPr>
            <a:lstStyle/>
            <a:p>
              <a:pPr>
                <a:lnSpc>
                  <a:spcPct val="80000"/>
                </a:lnSpc>
              </a:pPr>
              <a:r>
                <a:rPr lang="ru-RU" sz="2400" b="1" dirty="0" err="1">
                  <a:solidFill>
                    <a:srgbClr val="960000"/>
                  </a:solidFill>
                  <a:ea typeface="Tahoma" pitchFamily="34" charset="0"/>
                  <a:cs typeface="Tahoma" pitchFamily="34" charset="0"/>
                </a:rPr>
                <a:t>Трейдинг</a:t>
              </a:r>
              <a:endParaRPr lang="ru-RU" sz="2400" b="1" dirty="0">
                <a:solidFill>
                  <a:srgbClr val="960000"/>
                </a:solidFill>
                <a:ea typeface="Tahoma" pitchFamily="34" charset="0"/>
                <a:cs typeface="Tahoma" pitchFamily="34" charset="0"/>
              </a:endParaRPr>
            </a:p>
            <a:p>
              <a:pPr>
                <a:lnSpc>
                  <a:spcPct val="80000"/>
                </a:lnSpc>
              </a:pPr>
              <a:r>
                <a:rPr lang="ru-RU" sz="2400" b="1" dirty="0">
                  <a:solidFill>
                    <a:srgbClr val="960000"/>
                  </a:solidFill>
                  <a:ea typeface="Tahoma" pitchFamily="34" charset="0"/>
                  <a:cs typeface="Tahoma" pitchFamily="34" charset="0"/>
                </a:rPr>
                <a:t>зерна</a:t>
              </a:r>
            </a:p>
          </p:txBody>
        </p:sp>
        <p:sp>
          <p:nvSpPr>
            <p:cNvPr id="32" name="Прямоугольник 5"/>
            <p:cNvSpPr>
              <a:spLocks noChangeArrowheads="1"/>
            </p:cNvSpPr>
            <p:nvPr/>
          </p:nvSpPr>
          <p:spPr bwMode="auto">
            <a:xfrm>
              <a:off x="1048359" y="3290191"/>
              <a:ext cx="2573973" cy="790087"/>
            </a:xfrm>
            <a:prstGeom prst="rect">
              <a:avLst/>
            </a:prstGeom>
            <a:noFill/>
            <a:ln w="9525">
              <a:noFill/>
              <a:miter lim="800000"/>
              <a:headEnd/>
              <a:tailEnd/>
            </a:ln>
          </p:spPr>
          <p:txBody>
            <a:bodyPr wrap="square">
              <a:spAutoFit/>
            </a:bodyPr>
            <a:lstStyle/>
            <a:p>
              <a:pPr algn="r">
                <a:lnSpc>
                  <a:spcPct val="80000"/>
                </a:lnSpc>
              </a:pPr>
              <a:r>
                <a:rPr lang="ru-RU" sz="2400" b="1" dirty="0">
                  <a:solidFill>
                    <a:srgbClr val="960000"/>
                  </a:solidFill>
                  <a:ea typeface="Tahoma" pitchFamily="34" charset="0"/>
                  <a:cs typeface="Tahoma" pitchFamily="34" charset="0"/>
                </a:rPr>
                <a:t>Аграрное </a:t>
              </a:r>
              <a:br>
                <a:rPr lang="ru-RU" sz="2400" b="1" dirty="0">
                  <a:solidFill>
                    <a:srgbClr val="960000"/>
                  </a:solidFill>
                  <a:ea typeface="Tahoma" pitchFamily="34" charset="0"/>
                  <a:cs typeface="Tahoma" pitchFamily="34" charset="0"/>
                </a:rPr>
              </a:br>
              <a:r>
                <a:rPr lang="ru-RU" sz="2400" b="1" dirty="0">
                  <a:solidFill>
                    <a:srgbClr val="960000"/>
                  </a:solidFill>
                  <a:ea typeface="Tahoma" pitchFamily="34" charset="0"/>
                  <a:cs typeface="Tahoma" pitchFamily="34" charset="0"/>
                </a:rPr>
                <a:t>направление</a:t>
              </a:r>
            </a:p>
          </p:txBody>
        </p:sp>
        <p:sp>
          <p:nvSpPr>
            <p:cNvPr id="35" name="Шестиугольник 34"/>
            <p:cNvSpPr/>
            <p:nvPr/>
          </p:nvSpPr>
          <p:spPr>
            <a:xfrm rot="16200000">
              <a:off x="5584421" y="5440779"/>
              <a:ext cx="1329121" cy="1020338"/>
            </a:xfrm>
            <a:prstGeom prst="hexagon">
              <a:avLst>
                <a:gd name="adj" fmla="val 33022"/>
                <a:gd name="vf" fmla="val 1154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7" name="Шестиугольник 36"/>
            <p:cNvSpPr/>
            <p:nvPr/>
          </p:nvSpPr>
          <p:spPr>
            <a:xfrm rot="16200000">
              <a:off x="3533890" y="5010293"/>
              <a:ext cx="1039821" cy="798250"/>
            </a:xfrm>
            <a:prstGeom prst="hexagon">
              <a:avLst>
                <a:gd name="adj" fmla="val 33022"/>
                <a:gd name="vf" fmla="val 1154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9" name="Прямоугольник 38"/>
            <p:cNvSpPr/>
            <p:nvPr/>
          </p:nvSpPr>
          <p:spPr>
            <a:xfrm>
              <a:off x="1414052" y="5186600"/>
              <a:ext cx="2815056" cy="448427"/>
            </a:xfrm>
            <a:prstGeom prst="rect">
              <a:avLst/>
            </a:prstGeom>
          </p:spPr>
          <p:txBody>
            <a:bodyPr wrap="none">
              <a:spAutoFit/>
            </a:bodyPr>
            <a:lstStyle/>
            <a:p>
              <a:pPr lvl="0" algn="r">
                <a:lnSpc>
                  <a:spcPct val="80000"/>
                </a:lnSpc>
              </a:pPr>
              <a:r>
                <a:rPr lang="ru-RU" sz="2400" b="1" dirty="0">
                  <a:solidFill>
                    <a:srgbClr val="960000"/>
                  </a:solidFill>
                  <a:ea typeface="Tahoma" pitchFamily="34" charset="0"/>
                  <a:cs typeface="Tahoma" pitchFamily="34" charset="0"/>
                </a:rPr>
                <a:t>Животноводство</a:t>
              </a:r>
            </a:p>
          </p:txBody>
        </p:sp>
        <p:sp>
          <p:nvSpPr>
            <p:cNvPr id="33" name="Прямоугольник 5"/>
            <p:cNvSpPr>
              <a:spLocks noChangeArrowheads="1"/>
            </p:cNvSpPr>
            <p:nvPr/>
          </p:nvSpPr>
          <p:spPr bwMode="auto">
            <a:xfrm>
              <a:off x="6123089" y="5572140"/>
              <a:ext cx="1921946" cy="790087"/>
            </a:xfrm>
            <a:prstGeom prst="rect">
              <a:avLst/>
            </a:prstGeom>
            <a:noFill/>
            <a:ln w="9525">
              <a:noFill/>
              <a:miter lim="800000"/>
              <a:headEnd/>
              <a:tailEnd/>
            </a:ln>
          </p:spPr>
          <p:txBody>
            <a:bodyPr wrap="square">
              <a:spAutoFit/>
            </a:bodyPr>
            <a:lstStyle/>
            <a:p>
              <a:pPr>
                <a:lnSpc>
                  <a:spcPct val="80000"/>
                </a:lnSpc>
              </a:pPr>
              <a:r>
                <a:rPr lang="ru-RU" sz="2400" b="1" dirty="0">
                  <a:solidFill>
                    <a:srgbClr val="960000"/>
                  </a:solidFill>
                  <a:ea typeface="Tahoma" pitchFamily="34" charset="0"/>
                  <a:cs typeface="Tahoma" pitchFamily="34" charset="0"/>
                </a:rPr>
                <a:t>Школа</a:t>
              </a:r>
            </a:p>
            <a:p>
              <a:pPr>
                <a:lnSpc>
                  <a:spcPct val="80000"/>
                </a:lnSpc>
              </a:pPr>
              <a:r>
                <a:rPr lang="ru-RU" sz="2400" b="1" dirty="0">
                  <a:solidFill>
                    <a:srgbClr val="960000"/>
                  </a:solidFill>
                  <a:ea typeface="Tahoma" pitchFamily="34" charset="0"/>
                  <a:cs typeface="Tahoma" pitchFamily="34" charset="0"/>
                </a:rPr>
                <a:t>Действия</a:t>
              </a:r>
            </a:p>
          </p:txBody>
        </p:sp>
        <p:sp>
          <p:nvSpPr>
            <p:cNvPr id="40" name="Шестиугольник 39"/>
            <p:cNvSpPr/>
            <p:nvPr/>
          </p:nvSpPr>
          <p:spPr>
            <a:xfrm rot="16200000">
              <a:off x="8177805" y="4419028"/>
              <a:ext cx="1143008" cy="877463"/>
            </a:xfrm>
            <a:prstGeom prst="hexagon">
              <a:avLst>
                <a:gd name="adj" fmla="val 33022"/>
                <a:gd name="vf" fmla="val 1154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6" name="TextBox 35"/>
            <p:cNvSpPr txBox="1"/>
            <p:nvPr/>
          </p:nvSpPr>
          <p:spPr>
            <a:xfrm>
              <a:off x="8596329" y="4500570"/>
              <a:ext cx="2143137" cy="798614"/>
            </a:xfrm>
            <a:prstGeom prst="rect">
              <a:avLst/>
            </a:prstGeom>
            <a:noFill/>
          </p:spPr>
          <p:txBody>
            <a:bodyPr wrap="square" rtlCol="0">
              <a:spAutoFit/>
            </a:bodyPr>
            <a:lstStyle/>
            <a:p>
              <a:pPr>
                <a:lnSpc>
                  <a:spcPct val="80000"/>
                </a:lnSpc>
              </a:pPr>
              <a:r>
                <a:rPr lang="ru-RU" sz="2400" b="1" dirty="0">
                  <a:solidFill>
                    <a:srgbClr val="960000"/>
                  </a:solidFill>
                  <a:ea typeface="Tahoma" pitchFamily="34" charset="0"/>
                  <a:cs typeface="Tahoma" pitchFamily="34" charset="0"/>
                </a:rPr>
                <a:t>Сахарный</a:t>
              </a:r>
              <a:br>
                <a:rPr lang="ru-RU" sz="2400" b="1" dirty="0">
                  <a:solidFill>
                    <a:srgbClr val="960000"/>
                  </a:solidFill>
                  <a:ea typeface="Tahoma" pitchFamily="34" charset="0"/>
                  <a:cs typeface="Tahoma" pitchFamily="34" charset="0"/>
                </a:rPr>
              </a:br>
              <a:r>
                <a:rPr lang="ru-RU" sz="2400" b="1" dirty="0">
                  <a:solidFill>
                    <a:srgbClr val="960000"/>
                  </a:solidFill>
                  <a:ea typeface="Tahoma" pitchFamily="34" charset="0"/>
                  <a:cs typeface="Tahoma" pitchFamily="34" charset="0"/>
                </a:rPr>
                <a:t>завод </a:t>
              </a:r>
            </a:p>
          </p:txBody>
        </p:sp>
        <p:cxnSp>
          <p:nvCxnSpPr>
            <p:cNvPr id="41" name="Прямая соединительная линия 40"/>
            <p:cNvCxnSpPr>
              <a:stCxn id="26" idx="1"/>
            </p:cNvCxnSpPr>
            <p:nvPr/>
          </p:nvCxnSpPr>
          <p:spPr>
            <a:xfrm rot="10800000">
              <a:off x="3811658" y="3714755"/>
              <a:ext cx="1855714" cy="3571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60781386"/>
      </p:ext>
    </p:extLst>
  </p:cSld>
  <p:clrMapOvr>
    <a:masterClrMapping/>
  </p:clrMapOvr>
  <mc:AlternateContent xmlns:mc="http://schemas.openxmlformats.org/markup-compatibility/2006">
    <mc:Choice xmlns:p14="http://schemas.microsoft.com/office/powerpoint/2010/main" xmlns="" Requires="p14">
      <p:transition spd="slow" p14:dur="3400" advTm="5000">
        <p14:reveal/>
      </p:transition>
    </mc:Choice>
    <mc:Fallback>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cstate="print"/>
          <a:srcRect b="14955"/>
          <a:stretch/>
        </p:blipFill>
        <p:spPr bwMode="auto">
          <a:xfrm>
            <a:off x="1" y="964377"/>
            <a:ext cx="9144000" cy="2538282"/>
          </a:xfrm>
          <a:prstGeom prst="rect">
            <a:avLst/>
          </a:prstGeom>
          <a:noFill/>
          <a:ln>
            <a:noFill/>
          </a:ln>
        </p:spPr>
      </p:pic>
      <p:sp>
        <p:nvSpPr>
          <p:cNvPr id="19" name="Прямоугольник 5"/>
          <p:cNvSpPr>
            <a:spLocks noChangeArrowheads="1"/>
          </p:cNvSpPr>
          <p:nvPr/>
        </p:nvSpPr>
        <p:spPr bwMode="auto">
          <a:xfrm>
            <a:off x="714952" y="3693891"/>
            <a:ext cx="8208912" cy="1361879"/>
          </a:xfrm>
          <a:prstGeom prst="rect">
            <a:avLst/>
          </a:prstGeom>
          <a:noFill/>
          <a:ln w="9525">
            <a:noFill/>
            <a:miter lim="800000"/>
            <a:headEnd/>
            <a:tailEnd/>
          </a:ln>
        </p:spPr>
        <p:txBody>
          <a:bodyPr wrap="square" lIns="68546" tIns="34274" rIns="68546" bIns="34274">
            <a:spAutoFit/>
          </a:bodyPr>
          <a:lstStyle/>
          <a:p>
            <a:pPr marL="214208" indent="-214208" algn="just">
              <a:buFont typeface="Arial"/>
              <a:buChar char="•"/>
            </a:pPr>
            <a:r>
              <a:rPr lang="ru-RU" sz="2800" b="1" dirty="0">
                <a:solidFill>
                  <a:srgbClr val="960000"/>
                </a:solidFill>
              </a:rPr>
              <a:t>5 растениеводческих </a:t>
            </a:r>
            <a:r>
              <a:rPr lang="ru-RU" sz="2800" b="1" dirty="0" smtClean="0">
                <a:solidFill>
                  <a:srgbClr val="960000"/>
                </a:solidFill>
              </a:rPr>
              <a:t>подразделений;</a:t>
            </a:r>
            <a:endParaRPr lang="ru-RU" sz="2800" b="1" dirty="0">
              <a:solidFill>
                <a:srgbClr val="960000"/>
              </a:solidFill>
            </a:endParaRPr>
          </a:p>
          <a:p>
            <a:pPr marL="214208" indent="-214208" algn="just">
              <a:buFont typeface="Arial"/>
              <a:buChar char="•"/>
            </a:pPr>
            <a:r>
              <a:rPr lang="ru-RU" sz="2800" b="1" dirty="0">
                <a:solidFill>
                  <a:srgbClr val="960000"/>
                </a:solidFill>
              </a:rPr>
              <a:t>5 </a:t>
            </a:r>
            <a:r>
              <a:rPr lang="ru-RU" sz="2800" b="1" dirty="0" smtClean="0">
                <a:solidFill>
                  <a:srgbClr val="960000"/>
                </a:solidFill>
              </a:rPr>
              <a:t>элеваторов;</a:t>
            </a:r>
            <a:endParaRPr lang="ru-RU" sz="2800" b="1" dirty="0">
              <a:solidFill>
                <a:srgbClr val="960000"/>
              </a:solidFill>
            </a:endParaRPr>
          </a:p>
          <a:p>
            <a:pPr marL="214208" indent="-214208" algn="just">
              <a:buFont typeface="Arial"/>
              <a:buChar char="•"/>
            </a:pPr>
            <a:r>
              <a:rPr lang="ru-RU" sz="2800" b="1" dirty="0">
                <a:solidFill>
                  <a:srgbClr val="960000"/>
                </a:solidFill>
              </a:rPr>
              <a:t>Елецкий сахарный завод.</a:t>
            </a:r>
          </a:p>
        </p:txBody>
      </p:sp>
      <p:grpSp>
        <p:nvGrpSpPr>
          <p:cNvPr id="2" name="Группа 1"/>
          <p:cNvGrpSpPr/>
          <p:nvPr/>
        </p:nvGrpSpPr>
        <p:grpSpPr>
          <a:xfrm>
            <a:off x="0" y="0"/>
            <a:ext cx="9144000" cy="857238"/>
            <a:chOff x="0" y="0"/>
            <a:chExt cx="9144000" cy="857238"/>
          </a:xfrm>
        </p:grpSpPr>
        <p:sp>
          <p:nvSpPr>
            <p:cNvPr id="7" name="Прямоугольник 6"/>
            <p:cNvSpPr/>
            <p:nvPr/>
          </p:nvSpPr>
          <p:spPr>
            <a:xfrm>
              <a:off x="0" y="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Прямоугольник 5"/>
            <p:cNvSpPr>
              <a:spLocks noChangeArrowheads="1"/>
            </p:cNvSpPr>
            <p:nvPr/>
          </p:nvSpPr>
          <p:spPr bwMode="auto">
            <a:xfrm>
              <a:off x="2214546" y="95316"/>
              <a:ext cx="4610100" cy="523220"/>
            </a:xfrm>
            <a:prstGeom prst="rect">
              <a:avLst/>
            </a:prstGeom>
            <a:noFill/>
            <a:ln w="9525">
              <a:noFill/>
              <a:miter lim="800000"/>
              <a:headEnd/>
              <a:tailEnd/>
            </a:ln>
          </p:spPr>
          <p:txBody>
            <a:bodyPr anchor="ctr">
              <a:spAutoFit/>
            </a:bodyPr>
            <a:lstStyle/>
            <a:p>
              <a:pPr algn="ctr"/>
              <a:r>
                <a:rPr lang="ru-RU" sz="2800" b="1" dirty="0">
                  <a:solidFill>
                    <a:srgbClr val="760000"/>
                  </a:solidFill>
                  <a:ea typeface="Tahoma" pitchFamily="34" charset="0"/>
                  <a:cs typeface="Tahoma" pitchFamily="34" charset="0"/>
                </a:rPr>
                <a:t>Аграрное направление</a:t>
              </a: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786710" y="107139"/>
              <a:ext cx="1161112" cy="750099"/>
            </a:xfrm>
            <a:prstGeom prst="rect">
              <a:avLst/>
            </a:prstGeom>
            <a:noFill/>
            <a:ln>
              <a:noFill/>
            </a:ln>
          </p:spPr>
        </p:pic>
      </p:grpSp>
      <p:sp>
        <p:nvSpPr>
          <p:cNvPr id="8" name="Прямоугольник 7"/>
          <p:cNvSpPr/>
          <p:nvPr/>
        </p:nvSpPr>
        <p:spPr>
          <a:xfrm>
            <a:off x="0" y="5301208"/>
            <a:ext cx="9144000" cy="954107"/>
          </a:xfrm>
          <a:prstGeom prst="rect">
            <a:avLst/>
          </a:prstGeom>
          <a:solidFill>
            <a:srgbClr val="960000"/>
          </a:solidFill>
        </p:spPr>
        <p:txBody>
          <a:bodyPr wrap="square">
            <a:spAutoFit/>
          </a:bodyPr>
          <a:lstStyle/>
          <a:p>
            <a:pPr indent="269867" algn="ctr"/>
            <a:r>
              <a:rPr lang="ru-RU" sz="2800" b="1" dirty="0">
                <a:solidFill>
                  <a:schemeClr val="bg1"/>
                </a:solidFill>
              </a:rPr>
              <a:t>Мы используем ресурсосберегающие технологии и современную технику.</a:t>
            </a:r>
          </a:p>
        </p:txBody>
      </p:sp>
    </p:spTree>
    <p:extLst>
      <p:ext uri="{BB962C8B-B14F-4D97-AF65-F5344CB8AC3E}">
        <p14:creationId xmlns:p14="http://schemas.microsoft.com/office/powerpoint/2010/main" xmlns="" val="11555584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0"/>
            <a:ext cx="9144000" cy="857238"/>
            <a:chOff x="0" y="857250"/>
            <a:chExt cx="9144000" cy="857238"/>
          </a:xfrm>
        </p:grpSpPr>
        <p:sp>
          <p:nvSpPr>
            <p:cNvPr id="8" name="Прямоугольник 7"/>
            <p:cNvSpPr/>
            <p:nvPr/>
          </p:nvSpPr>
          <p:spPr>
            <a:xfrm>
              <a:off x="0" y="85725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Прямоугольник 5"/>
            <p:cNvSpPr>
              <a:spLocks noChangeArrowheads="1"/>
            </p:cNvSpPr>
            <p:nvPr/>
          </p:nvSpPr>
          <p:spPr bwMode="auto">
            <a:xfrm>
              <a:off x="305526" y="952566"/>
              <a:ext cx="7285006" cy="523220"/>
            </a:xfrm>
            <a:prstGeom prst="rect">
              <a:avLst/>
            </a:prstGeom>
            <a:noFill/>
            <a:ln w="9525">
              <a:noFill/>
              <a:miter lim="800000"/>
              <a:headEnd/>
              <a:tailEnd/>
            </a:ln>
          </p:spPr>
          <p:txBody>
            <a:bodyPr wrap="square" anchor="ctr">
              <a:spAutoFit/>
            </a:bodyPr>
            <a:lstStyle/>
            <a:p>
              <a:pPr algn="ctr"/>
              <a:r>
                <a:rPr lang="ru-RU" sz="2800" b="1" dirty="0">
                  <a:solidFill>
                    <a:srgbClr val="760000"/>
                  </a:solidFill>
                  <a:ea typeface="Tahoma" pitchFamily="34" charset="0"/>
                  <a:cs typeface="Tahoma" pitchFamily="34" charset="0"/>
                </a:rPr>
                <a:t>Обрабатываемые площади в 2014 году</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7786710" y="964389"/>
              <a:ext cx="1161112" cy="750099"/>
            </a:xfrm>
            <a:prstGeom prst="rect">
              <a:avLst/>
            </a:prstGeom>
            <a:noFill/>
            <a:ln>
              <a:noFill/>
            </a:ln>
          </p:spPr>
        </p:pic>
      </p:grpSp>
      <p:pic>
        <p:nvPicPr>
          <p:cNvPr id="11" name="Рисунок 10"/>
          <p:cNvPicPr>
            <a:picLocks noChangeAspect="1"/>
          </p:cNvPicPr>
          <p:nvPr/>
        </p:nvPicPr>
        <p:blipFill>
          <a:blip r:embed="rId4" cstate="print"/>
          <a:stretch>
            <a:fillRect/>
          </a:stretch>
        </p:blipFill>
        <p:spPr>
          <a:xfrm>
            <a:off x="305526" y="857239"/>
            <a:ext cx="6364892" cy="5797378"/>
          </a:xfrm>
          <a:prstGeom prst="rect">
            <a:avLst/>
          </a:prstGeom>
        </p:spPr>
      </p:pic>
      <p:graphicFrame>
        <p:nvGraphicFramePr>
          <p:cNvPr id="12" name="Таблица 11"/>
          <p:cNvGraphicFramePr>
            <a:graphicFrameLocks noGrp="1"/>
          </p:cNvGraphicFramePr>
          <p:nvPr>
            <p:extLst>
              <p:ext uri="{D42A27DB-BD31-4B8C-83A1-F6EECF244321}">
                <p14:modId xmlns:p14="http://schemas.microsoft.com/office/powerpoint/2010/main" xmlns="" val="3237343002"/>
              </p:ext>
            </p:extLst>
          </p:nvPr>
        </p:nvGraphicFramePr>
        <p:xfrm>
          <a:off x="4499992" y="1808820"/>
          <a:ext cx="4447830" cy="2600850"/>
        </p:xfrm>
        <a:graphic>
          <a:graphicData uri="http://schemas.openxmlformats.org/drawingml/2006/table">
            <a:tbl>
              <a:tblPr/>
              <a:tblGrid>
                <a:gridCol w="2718118"/>
                <a:gridCol w="1729712"/>
              </a:tblGrid>
              <a:tr h="385757">
                <a:tc>
                  <a:txBody>
                    <a:bodyPr/>
                    <a:lstStyle/>
                    <a:p>
                      <a:pPr algn="l" fontAlgn="b"/>
                      <a:r>
                        <a:rPr lang="ru-RU" sz="2800" b="0" i="0" u="none" strike="noStrike" dirty="0" smtClean="0">
                          <a:effectLst/>
                          <a:latin typeface="+mn-lt"/>
                        </a:rPr>
                        <a:t>АФ ТРИО</a:t>
                      </a:r>
                      <a:endParaRPr lang="ru-RU" sz="2800" b="0" i="0" u="none" strike="noStrike" dirty="0">
                        <a:effectLst/>
                        <a:latin typeface="+mn-lt"/>
                      </a:endParaRPr>
                    </a:p>
                  </a:txBody>
                  <a:tcPr marL="81061"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19 077 га</a:t>
                      </a: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85757">
                <a:tc>
                  <a:txBody>
                    <a:bodyPr/>
                    <a:lstStyle/>
                    <a:p>
                      <a:pPr algn="l" fontAlgn="b"/>
                      <a:r>
                        <a:rPr lang="ru-RU" sz="2800" b="0" i="0" u="none" strike="noStrike" dirty="0" smtClean="0">
                          <a:effectLst/>
                          <a:latin typeface="+mn-lt"/>
                        </a:rPr>
                        <a:t>Тербуны-Агро</a:t>
                      </a:r>
                      <a:endParaRPr lang="ru-RU" sz="2800" b="0" i="0" u="none" strike="noStrike" dirty="0">
                        <a:effectLst/>
                        <a:latin typeface="+mn-lt"/>
                      </a:endParaRPr>
                    </a:p>
                  </a:txBody>
                  <a:tcPr marL="81061"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13 197 га</a:t>
                      </a: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85757">
                <a:tc>
                  <a:txBody>
                    <a:bodyPr/>
                    <a:lstStyle/>
                    <a:p>
                      <a:pPr algn="l" fontAlgn="b"/>
                      <a:r>
                        <a:rPr lang="ru-RU" sz="2800" b="0" i="0" u="none" strike="noStrike" dirty="0" smtClean="0">
                          <a:effectLst/>
                          <a:latin typeface="+mn-lt"/>
                        </a:rPr>
                        <a:t>Елецкий</a:t>
                      </a:r>
                      <a:endParaRPr lang="ru-RU" sz="2800" b="0" i="0" u="none" strike="noStrike" dirty="0">
                        <a:effectLst/>
                        <a:latin typeface="+mn-lt"/>
                      </a:endParaRPr>
                    </a:p>
                  </a:txBody>
                  <a:tcPr marL="81061"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16 506 га</a:t>
                      </a: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85757">
                <a:tc>
                  <a:txBody>
                    <a:bodyPr/>
                    <a:lstStyle/>
                    <a:p>
                      <a:pPr algn="l" fontAlgn="b"/>
                      <a:r>
                        <a:rPr lang="ru-RU" sz="2800" b="0" i="0" u="none" strike="noStrike" dirty="0" smtClean="0">
                          <a:effectLst/>
                          <a:latin typeface="+mn-lt"/>
                        </a:rPr>
                        <a:t>АФ им. Калинина</a:t>
                      </a:r>
                      <a:endParaRPr lang="ru-RU" sz="2800" b="0" i="0" u="none" strike="noStrike" dirty="0">
                        <a:effectLst/>
                        <a:latin typeface="+mn-lt"/>
                      </a:endParaRPr>
                    </a:p>
                  </a:txBody>
                  <a:tcPr marL="81061"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22 879 га</a:t>
                      </a: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85757">
                <a:tc>
                  <a:txBody>
                    <a:bodyPr/>
                    <a:lstStyle/>
                    <a:p>
                      <a:pPr algn="l" fontAlgn="b"/>
                      <a:r>
                        <a:rPr lang="ru-RU" sz="2800" b="0" i="0" u="none" strike="noStrike" dirty="0" smtClean="0">
                          <a:effectLst/>
                          <a:latin typeface="+mn-lt"/>
                        </a:rPr>
                        <a:t>Рассвет</a:t>
                      </a:r>
                      <a:endParaRPr lang="ru-RU" sz="2800" b="0" i="0" u="none" strike="noStrike" dirty="0">
                        <a:effectLst/>
                        <a:latin typeface="+mn-lt"/>
                      </a:endParaRPr>
                    </a:p>
                  </a:txBody>
                  <a:tcPr marL="81061"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9 509 га</a:t>
                      </a: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857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dirty="0" smtClean="0">
                          <a:solidFill>
                            <a:schemeClr val="bg1"/>
                          </a:solidFill>
                          <a:effectLst/>
                          <a:latin typeface="+mn-lt"/>
                        </a:rPr>
                        <a:t>ИТОГО</a:t>
                      </a:r>
                      <a:endParaRPr lang="ru-RU" sz="2800" b="1" i="0" u="none" strike="noStrike" dirty="0">
                        <a:solidFill>
                          <a:schemeClr val="bg1"/>
                        </a:solidFill>
                        <a:effectLst/>
                        <a:latin typeface="+mn-lt"/>
                      </a:endParaRP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600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baseline="0" dirty="0" smtClean="0">
                          <a:solidFill>
                            <a:schemeClr val="bg1"/>
                          </a:solidFill>
                          <a:effectLst/>
                          <a:latin typeface="+mn-lt"/>
                          <a:ea typeface="+mn-ea"/>
                          <a:cs typeface="+mn-cs"/>
                        </a:rPr>
                        <a:t>81 168 </a:t>
                      </a:r>
                      <a:r>
                        <a:rPr lang="ru-RU" sz="2800" b="1" i="0" u="none" strike="noStrike" kern="1200" dirty="0" smtClean="0">
                          <a:solidFill>
                            <a:schemeClr val="bg1"/>
                          </a:solidFill>
                          <a:effectLst/>
                          <a:latin typeface="+mn-lt"/>
                          <a:ea typeface="+mn-ea"/>
                          <a:cs typeface="Times New Roman" pitchFamily="18" charset="0"/>
                        </a:rPr>
                        <a:t>га</a:t>
                      </a:r>
                    </a:p>
                  </a:txBody>
                  <a:tcPr marL="81000" marR="6755" marT="675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60000"/>
                    </a:solidFill>
                  </a:tcPr>
                </a:tc>
              </a:tr>
            </a:tbl>
          </a:graphicData>
        </a:graphic>
      </p:graphicFrame>
    </p:spTree>
    <p:extLst>
      <p:ext uri="{BB962C8B-B14F-4D97-AF65-F5344CB8AC3E}">
        <p14:creationId xmlns:p14="http://schemas.microsoft.com/office/powerpoint/2010/main" xmlns="" val="1192039146"/>
      </p:ext>
    </p:extLst>
  </p:cSld>
  <p:clrMapOvr>
    <a:masterClrMapping/>
  </p:clrMapOvr>
  <mc:AlternateContent xmlns:mc="http://schemas.openxmlformats.org/markup-compatibility/2006">
    <mc:Choice xmlns:p14="http://schemas.microsoft.com/office/powerpoint/2010/main" xmlns="" Requires="p14">
      <p:transition spd="slow" p14:dur="3400" advTm="5000">
        <p14:reveal/>
      </p:transition>
    </mc:Choice>
    <mc:Fallback>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rasev_ae\Desktop\фото для презентации\поля разные.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tretch/>
        </p:blipFill>
        <p:spPr bwMode="auto">
          <a:xfrm>
            <a:off x="0" y="635373"/>
            <a:ext cx="9324528" cy="6216352"/>
          </a:xfrm>
          <a:prstGeom prst="rect">
            <a:avLst/>
          </a:prstGeom>
          <a:noFill/>
          <a:ln>
            <a:noFill/>
          </a:ln>
          <a:extLst>
            <a:ext uri="{909E8E84-426E-40dd-AFC4-6F175D3DCCD1}">
              <a14:hiddenFill xmlns=""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xmlns="" val="4133425596"/>
              </p:ext>
            </p:extLst>
          </p:nvPr>
        </p:nvGraphicFramePr>
        <p:xfrm>
          <a:off x="1639684" y="1196752"/>
          <a:ext cx="6120680" cy="4983628"/>
        </p:xfrm>
        <a:graphic>
          <a:graphicData uri="http://schemas.openxmlformats.org/drawingml/2006/table">
            <a:tbl>
              <a:tblPr firstRow="1" firstCol="1" bandRow="1">
                <a:tableStyleId>{5C22544A-7EE6-4342-B048-85BDC9FD1C3A}</a:tableStyleId>
              </a:tblPr>
              <a:tblGrid>
                <a:gridCol w="4448162"/>
                <a:gridCol w="1672518"/>
              </a:tblGrid>
              <a:tr h="3271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baseline="0" dirty="0" smtClean="0">
                          <a:solidFill>
                            <a:schemeClr val="bg1"/>
                          </a:solidFill>
                          <a:effectLst/>
                          <a:latin typeface="+mn-lt"/>
                          <a:ea typeface="+mn-ea"/>
                          <a:cs typeface="+mn-cs"/>
                        </a:rPr>
                        <a:t>Наименование культуры</a:t>
                      </a:r>
                      <a:endParaRPr lang="ru-RU" sz="2800" b="1" i="0" u="none" strike="noStrike" kern="1200" baseline="0" dirty="0">
                        <a:solidFill>
                          <a:schemeClr val="bg1"/>
                        </a:solidFill>
                        <a:effectLst/>
                        <a:latin typeface="+mn-lt"/>
                        <a:ea typeface="+mn-ea"/>
                        <a:cs typeface="+mn-cs"/>
                      </a:endParaRPr>
                    </a:p>
                  </a:txBody>
                  <a:tcPr marL="8100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600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baseline="0" dirty="0" smtClean="0">
                          <a:solidFill>
                            <a:schemeClr val="bg1"/>
                          </a:solidFill>
                          <a:effectLst/>
                          <a:latin typeface="+mn-lt"/>
                          <a:ea typeface="+mn-ea"/>
                          <a:cs typeface="+mn-cs"/>
                        </a:rPr>
                        <a:t>2014 год</a:t>
                      </a:r>
                      <a:endParaRPr lang="ru-RU" sz="2800" b="1" i="0" u="none" strike="noStrike" kern="1200" baseline="0" dirty="0">
                        <a:solidFill>
                          <a:schemeClr val="bg1"/>
                        </a:solidFill>
                        <a:effectLst/>
                        <a:latin typeface="+mn-lt"/>
                        <a:ea typeface="+mn-ea"/>
                        <a:cs typeface="+mn-cs"/>
                      </a:endParaRPr>
                    </a:p>
                  </a:txBody>
                  <a:tcPr marL="8100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60000"/>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Ячмень</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18 890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Соя, горох</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5433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Сахарная свёкла</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15 500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66064">
                <a:tc>
                  <a:txBody>
                    <a:bodyPr/>
                    <a:lstStyle/>
                    <a:p>
                      <a:pPr marL="0" algn="l" defTabSz="914400" rtl="0" eaLnBrk="1" fontAlgn="b" latinLnBrk="0" hangingPunct="1">
                        <a:lnSpc>
                          <a:spcPct val="80000"/>
                        </a:lnSpc>
                        <a:spcAft>
                          <a:spcPts val="0"/>
                        </a:spcAft>
                      </a:pPr>
                      <a:r>
                        <a:rPr lang="ru-RU" sz="2800" b="0" i="0" u="none" strike="noStrike" kern="1200" dirty="0">
                          <a:solidFill>
                            <a:schemeClr val="tx1"/>
                          </a:solidFill>
                          <a:effectLst/>
                          <a:latin typeface="+mn-lt"/>
                          <a:ea typeface="+mn-ea"/>
                          <a:cs typeface="+mn-cs"/>
                        </a:rPr>
                        <a:t>Пшеница (озимая, яровая), рожь</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22 951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Подсолнечник</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5360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Кукуруза</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7747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Кормовые</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4698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22046">
                <a:tc>
                  <a:txBody>
                    <a:bodyPr/>
                    <a:lstStyle/>
                    <a:p>
                      <a:pPr marL="0" algn="l" defTabSz="914400" rtl="0" eaLnBrk="1" fontAlgn="b" latinLnBrk="0" hangingPunct="1">
                        <a:lnSpc>
                          <a:spcPct val="115000"/>
                        </a:lnSpc>
                        <a:spcAft>
                          <a:spcPts val="0"/>
                        </a:spcAft>
                      </a:pPr>
                      <a:r>
                        <a:rPr lang="ru-RU" sz="2800" b="0" i="0" u="none" strike="noStrike" kern="1200" dirty="0">
                          <a:solidFill>
                            <a:schemeClr val="tx1"/>
                          </a:solidFill>
                          <a:effectLst/>
                          <a:latin typeface="+mn-lt"/>
                          <a:ea typeface="+mn-ea"/>
                          <a:cs typeface="+mn-cs"/>
                        </a:rPr>
                        <a:t>Картофель</a:t>
                      </a:r>
                    </a:p>
                  </a:txBody>
                  <a:tcPr marL="81000" marR="51435" marT="5400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kern="1200" dirty="0" smtClean="0">
                          <a:solidFill>
                            <a:srgbClr val="960000"/>
                          </a:solidFill>
                          <a:effectLst/>
                          <a:latin typeface="+mn-lt"/>
                          <a:ea typeface="+mn-ea"/>
                          <a:cs typeface="Times New Roman" pitchFamily="18" charset="0"/>
                        </a:rPr>
                        <a:t>589 га</a:t>
                      </a:r>
                      <a:endParaRPr lang="ru-RU" sz="2800" b="1" i="0" u="none" strike="noStrike" kern="1200" dirty="0">
                        <a:solidFill>
                          <a:srgbClr val="960000"/>
                        </a:solidFill>
                        <a:effectLst/>
                        <a:latin typeface="+mn-lt"/>
                        <a:ea typeface="+mn-ea"/>
                        <a:cs typeface="Times New Roman" pitchFamily="18" charset="0"/>
                      </a:endParaRPr>
                    </a:p>
                  </a:txBody>
                  <a:tcPr marL="81000" marR="5143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grpSp>
        <p:nvGrpSpPr>
          <p:cNvPr id="2" name="Группа 1"/>
          <p:cNvGrpSpPr/>
          <p:nvPr/>
        </p:nvGrpSpPr>
        <p:grpSpPr>
          <a:xfrm>
            <a:off x="0" y="-27384"/>
            <a:ext cx="9144000" cy="857238"/>
            <a:chOff x="0" y="857250"/>
            <a:chExt cx="9144000" cy="857238"/>
          </a:xfrm>
        </p:grpSpPr>
        <p:sp>
          <p:nvSpPr>
            <p:cNvPr id="9" name="Прямоугольник 8"/>
            <p:cNvSpPr/>
            <p:nvPr/>
          </p:nvSpPr>
          <p:spPr>
            <a:xfrm>
              <a:off x="0" y="85725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Прямоугольник 5"/>
            <p:cNvSpPr>
              <a:spLocks noChangeArrowheads="1"/>
            </p:cNvSpPr>
            <p:nvPr/>
          </p:nvSpPr>
          <p:spPr bwMode="auto">
            <a:xfrm>
              <a:off x="305526" y="952566"/>
              <a:ext cx="7285006" cy="523220"/>
            </a:xfrm>
            <a:prstGeom prst="rect">
              <a:avLst/>
            </a:prstGeom>
            <a:noFill/>
            <a:ln w="9525">
              <a:noFill/>
              <a:miter lim="800000"/>
              <a:headEnd/>
              <a:tailEnd/>
            </a:ln>
          </p:spPr>
          <p:txBody>
            <a:bodyPr wrap="square" anchor="ctr">
              <a:spAutoFit/>
            </a:bodyPr>
            <a:lstStyle/>
            <a:p>
              <a:pPr algn="ctr"/>
              <a:r>
                <a:rPr lang="ru-RU" sz="2800" b="1" dirty="0">
                  <a:solidFill>
                    <a:srgbClr val="760000"/>
                  </a:solidFill>
                  <a:ea typeface="Tahoma" pitchFamily="34" charset="0"/>
                  <a:cs typeface="Tahoma" pitchFamily="34" charset="0"/>
                </a:rPr>
                <a:t>Севооборот по культурам в 2014 году</a:t>
              </a: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786710" y="964389"/>
              <a:ext cx="1161112" cy="750099"/>
            </a:xfrm>
            <a:prstGeom prst="rect">
              <a:avLst/>
            </a:prstGeom>
            <a:noFill/>
            <a:ln>
              <a:noFill/>
            </a:ln>
          </p:spPr>
        </p:pic>
      </p:grpSp>
    </p:spTree>
    <p:extLst>
      <p:ext uri="{BB962C8B-B14F-4D97-AF65-F5344CB8AC3E}">
        <p14:creationId xmlns:p14="http://schemas.microsoft.com/office/powerpoint/2010/main" xmlns="" val="200355861"/>
      </p:ext>
    </p:extLst>
  </p:cSld>
  <p:clrMapOvr>
    <a:masterClrMapping/>
  </p:clrMapOvr>
  <mc:AlternateContent xmlns:mc="http://schemas.openxmlformats.org/markup-compatibility/2006">
    <mc:Choice xmlns:p14="http://schemas.microsoft.com/office/powerpoint/2010/main" xmlns="" Requires="p14">
      <p:transition spd="slow" p14:dur="3400" advTm="8000">
        <p14:reveal/>
      </p:transition>
    </mc:Choice>
    <mc:Fallback>
      <p:transition spd="slow"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229367" y="642924"/>
            <a:ext cx="8718455" cy="3528803"/>
            <a:chOff x="571472" y="1000108"/>
            <a:chExt cx="10144196" cy="4372816"/>
          </a:xfrm>
        </p:grpSpPr>
        <p:pic>
          <p:nvPicPr>
            <p:cNvPr id="10" name="Picture 4" descr="J:\work\Trio\Sait\galleries\Rastenievodstvo\edit\1000\Agro_rast004.jpg"/>
            <p:cNvPicPr>
              <a:picLocks noChangeAspect="1" noChangeArrowheads="1"/>
            </p:cNvPicPr>
            <p:nvPr/>
          </p:nvPicPr>
          <p:blipFill>
            <a:blip r:embed="rId3" cstate="print"/>
            <a:srcRect/>
            <a:stretch>
              <a:fillRect/>
            </a:stretch>
          </p:blipFill>
          <p:spPr bwMode="auto">
            <a:xfrm>
              <a:off x="571472" y="1000108"/>
              <a:ext cx="2723795" cy="2522234"/>
            </a:xfrm>
            <a:prstGeom prst="rect">
              <a:avLst/>
            </a:prstGeom>
            <a:noFill/>
            <a:ln>
              <a:noFill/>
            </a:ln>
          </p:spPr>
        </p:pic>
        <p:pic>
          <p:nvPicPr>
            <p:cNvPr id="12" name="Picture 2" descr="J:\work\Trio\Sait\galleries\Rastenievodstvo\edit\1000\Agro_rast008.jpg"/>
            <p:cNvPicPr>
              <a:picLocks noChangeAspect="1" noChangeArrowheads="1"/>
            </p:cNvPicPr>
            <p:nvPr/>
          </p:nvPicPr>
          <p:blipFill>
            <a:blip r:embed="rId4" cstate="print"/>
            <a:srcRect/>
            <a:stretch>
              <a:fillRect/>
            </a:stretch>
          </p:blipFill>
          <p:spPr bwMode="auto">
            <a:xfrm>
              <a:off x="3376356" y="1015206"/>
              <a:ext cx="7339312" cy="4357718"/>
            </a:xfrm>
            <a:prstGeom prst="rect">
              <a:avLst/>
            </a:prstGeom>
            <a:noFill/>
            <a:ln>
              <a:noFill/>
            </a:ln>
          </p:spPr>
        </p:pic>
        <p:pic>
          <p:nvPicPr>
            <p:cNvPr id="13" name="Picture 3" descr="J:\work\Trio\Sait\galleries\Rastenievodstvo\edit\1000\Agro_rast003.jpg"/>
            <p:cNvPicPr>
              <a:picLocks noChangeAspect="1" noChangeArrowheads="1"/>
            </p:cNvPicPr>
            <p:nvPr/>
          </p:nvPicPr>
          <p:blipFill>
            <a:blip r:embed="rId5" cstate="print"/>
            <a:srcRect/>
            <a:stretch>
              <a:fillRect/>
            </a:stretch>
          </p:blipFill>
          <p:spPr bwMode="auto">
            <a:xfrm>
              <a:off x="571472" y="3643314"/>
              <a:ext cx="2723795" cy="1729610"/>
            </a:xfrm>
            <a:prstGeom prst="rect">
              <a:avLst/>
            </a:prstGeom>
            <a:noFill/>
            <a:ln>
              <a:noFill/>
            </a:ln>
          </p:spPr>
        </p:pic>
      </p:grpSp>
      <p:sp>
        <p:nvSpPr>
          <p:cNvPr id="8" name="Прямоугольник 7"/>
          <p:cNvSpPr/>
          <p:nvPr/>
        </p:nvSpPr>
        <p:spPr bwMode="auto">
          <a:xfrm>
            <a:off x="0" y="5751125"/>
            <a:ext cx="9144000" cy="958890"/>
          </a:xfrm>
          <a:prstGeom prst="rect">
            <a:avLst/>
          </a:prstGeom>
          <a:solidFill>
            <a:srgbClr val="96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6" tIns="34274" rIns="68546" bIns="34274" anchor="ctr"/>
          <a:lstStyle/>
          <a:p>
            <a:pPr lvl="0" algn="ctr">
              <a:lnSpc>
                <a:spcPct val="80000"/>
              </a:lnSpc>
            </a:pPr>
            <a:r>
              <a:rPr lang="ru-RU" sz="2800" b="1" dirty="0">
                <a:solidFill>
                  <a:schemeClr val="bg1"/>
                </a:solidFill>
                <a:cs typeface="Tahoma" pitchFamily="34" charset="0"/>
              </a:rPr>
              <a:t>Мощность хранения элеваторов </a:t>
            </a:r>
            <a:r>
              <a:rPr lang="ru-RU" sz="2800" b="1" dirty="0" smtClean="0">
                <a:solidFill>
                  <a:schemeClr val="bg1"/>
                </a:solidFill>
                <a:cs typeface="Tahoma" pitchFamily="34" charset="0"/>
              </a:rPr>
              <a:t> </a:t>
            </a:r>
            <a:r>
              <a:rPr lang="ru-RU" sz="2800" b="1" dirty="0">
                <a:solidFill>
                  <a:schemeClr val="bg1"/>
                </a:solidFill>
                <a:cs typeface="Tahoma" pitchFamily="34" charset="0"/>
              </a:rPr>
              <a:t>составляет более </a:t>
            </a:r>
            <a:endParaRPr lang="ru-RU" sz="2800" b="1" dirty="0" smtClean="0">
              <a:solidFill>
                <a:schemeClr val="bg1"/>
              </a:solidFill>
              <a:cs typeface="Tahoma" pitchFamily="34" charset="0"/>
            </a:endParaRPr>
          </a:p>
          <a:p>
            <a:pPr lvl="0" algn="ctr">
              <a:lnSpc>
                <a:spcPct val="80000"/>
              </a:lnSpc>
            </a:pPr>
            <a:r>
              <a:rPr lang="ru-RU" sz="2800" b="1" dirty="0" smtClean="0">
                <a:solidFill>
                  <a:schemeClr val="bg1"/>
                </a:solidFill>
                <a:cs typeface="Tahoma" pitchFamily="34" charset="0"/>
              </a:rPr>
              <a:t>220 </a:t>
            </a:r>
            <a:r>
              <a:rPr lang="ru-RU" sz="2800" b="1" dirty="0">
                <a:solidFill>
                  <a:schemeClr val="bg1"/>
                </a:solidFill>
                <a:cs typeface="Tahoma" pitchFamily="34" charset="0"/>
              </a:rPr>
              <a:t>000 тонн зерновых</a:t>
            </a:r>
          </a:p>
        </p:txBody>
      </p:sp>
      <p:grpSp>
        <p:nvGrpSpPr>
          <p:cNvPr id="3" name="Группа 2"/>
          <p:cNvGrpSpPr/>
          <p:nvPr/>
        </p:nvGrpSpPr>
        <p:grpSpPr>
          <a:xfrm>
            <a:off x="0" y="0"/>
            <a:ext cx="9144000" cy="857238"/>
            <a:chOff x="0" y="857250"/>
            <a:chExt cx="9144000" cy="857238"/>
          </a:xfrm>
        </p:grpSpPr>
        <p:sp>
          <p:nvSpPr>
            <p:cNvPr id="22" name="Прямоугольник 21"/>
            <p:cNvSpPr/>
            <p:nvPr/>
          </p:nvSpPr>
          <p:spPr>
            <a:xfrm>
              <a:off x="0" y="85725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3" name="Прямоугольник 5"/>
            <p:cNvSpPr>
              <a:spLocks noChangeArrowheads="1"/>
            </p:cNvSpPr>
            <p:nvPr/>
          </p:nvSpPr>
          <p:spPr bwMode="auto">
            <a:xfrm>
              <a:off x="89502" y="973882"/>
              <a:ext cx="7722858" cy="437043"/>
            </a:xfrm>
            <a:prstGeom prst="rect">
              <a:avLst/>
            </a:prstGeom>
            <a:noFill/>
            <a:ln w="9525">
              <a:noFill/>
              <a:miter lim="800000"/>
              <a:headEnd/>
              <a:tailEnd/>
            </a:ln>
          </p:spPr>
          <p:txBody>
            <a:bodyPr wrap="square" anchor="ctr">
              <a:spAutoFit/>
            </a:bodyPr>
            <a:lstStyle/>
            <a:p>
              <a:pPr algn="ctr">
                <a:lnSpc>
                  <a:spcPct val="80000"/>
                </a:lnSpc>
              </a:pPr>
              <a:r>
                <a:rPr lang="ru-RU" sz="2800" b="1" dirty="0">
                  <a:solidFill>
                    <a:srgbClr val="760000"/>
                  </a:solidFill>
                  <a:ea typeface="Tahoma" pitchFamily="34" charset="0"/>
                  <a:cs typeface="Tahoma" pitchFamily="34" charset="0"/>
                </a:rPr>
                <a:t>Хранение зерна и продуктов его переработки</a:t>
              </a:r>
            </a:p>
          </p:txBody>
        </p:sp>
        <p:pic>
          <p:nvPicPr>
            <p:cNvPr id="24" name="Рисунок 23"/>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786710" y="964389"/>
              <a:ext cx="1161112" cy="750099"/>
            </a:xfrm>
            <a:prstGeom prst="rect">
              <a:avLst/>
            </a:prstGeom>
            <a:noFill/>
            <a:ln>
              <a:noFill/>
            </a:ln>
          </p:spPr>
        </p:pic>
      </p:grpSp>
      <p:sp>
        <p:nvSpPr>
          <p:cNvPr id="2" name="TextBox 1"/>
          <p:cNvSpPr txBox="1"/>
          <p:nvPr/>
        </p:nvSpPr>
        <p:spPr>
          <a:xfrm>
            <a:off x="229367" y="3852330"/>
            <a:ext cx="8718455" cy="1721497"/>
          </a:xfrm>
          <a:prstGeom prst="rect">
            <a:avLst/>
          </a:prstGeom>
          <a:solidFill>
            <a:schemeClr val="bg1">
              <a:lumMod val="85000"/>
            </a:schemeClr>
          </a:solidFill>
        </p:spPr>
        <p:txBody>
          <a:bodyPr wrap="square" lIns="162000" rtlCol="0">
            <a:spAutoFit/>
          </a:bodyPr>
          <a:lstStyle/>
          <a:p>
            <a:pPr>
              <a:lnSpc>
                <a:spcPct val="80000"/>
              </a:lnSpc>
              <a:spcAft>
                <a:spcPts val="375"/>
              </a:spcAft>
            </a:pPr>
            <a:r>
              <a:rPr lang="ru-RU" sz="2800" b="1" dirty="0">
                <a:solidFill>
                  <a:srgbClr val="960000"/>
                </a:solidFill>
              </a:rPr>
              <a:t>Элеваторы:</a:t>
            </a:r>
          </a:p>
          <a:p>
            <a:pPr>
              <a:lnSpc>
                <a:spcPct val="80000"/>
              </a:lnSpc>
              <a:spcAft>
                <a:spcPts val="375"/>
              </a:spcAft>
            </a:pPr>
            <a:r>
              <a:rPr lang="ru-RU" sz="2000" dirty="0" err="1" smtClean="0">
                <a:solidFill>
                  <a:srgbClr val="960000"/>
                </a:solidFill>
              </a:rPr>
              <a:t>Дубовецкий</a:t>
            </a:r>
            <a:r>
              <a:rPr lang="ru-RU" sz="2000" dirty="0" smtClean="0">
                <a:solidFill>
                  <a:srgbClr val="960000"/>
                </a:solidFill>
              </a:rPr>
              <a:t> 		</a:t>
            </a:r>
            <a:r>
              <a:rPr lang="ru-RU" sz="2000" dirty="0" err="1" smtClean="0">
                <a:solidFill>
                  <a:srgbClr val="960000"/>
                </a:solidFill>
              </a:rPr>
              <a:t>Долгоруковский</a:t>
            </a:r>
            <a:r>
              <a:rPr lang="ru-RU" sz="2000" dirty="0" smtClean="0">
                <a:solidFill>
                  <a:srgbClr val="960000"/>
                </a:solidFill>
              </a:rPr>
              <a:t> 		Елецкий</a:t>
            </a:r>
            <a:r>
              <a:rPr lang="ru-RU" sz="2000" dirty="0">
                <a:solidFill>
                  <a:srgbClr val="960000"/>
                </a:solidFill>
              </a:rPr>
              <a:t/>
            </a:r>
            <a:br>
              <a:rPr lang="ru-RU" sz="2000" dirty="0">
                <a:solidFill>
                  <a:srgbClr val="960000"/>
                </a:solidFill>
              </a:rPr>
            </a:br>
            <a:r>
              <a:rPr lang="ru-RU" sz="2800" b="1" dirty="0">
                <a:solidFill>
                  <a:srgbClr val="960000"/>
                </a:solidFill>
              </a:rPr>
              <a:t>47 000 </a:t>
            </a:r>
            <a:r>
              <a:rPr lang="ru-RU" sz="2800" b="1" dirty="0" smtClean="0">
                <a:solidFill>
                  <a:srgbClr val="960000"/>
                </a:solidFill>
              </a:rPr>
              <a:t>тонн 	27 </a:t>
            </a:r>
            <a:r>
              <a:rPr lang="ru-RU" sz="2800" b="1" dirty="0">
                <a:solidFill>
                  <a:srgbClr val="960000"/>
                </a:solidFill>
              </a:rPr>
              <a:t>000 </a:t>
            </a:r>
            <a:r>
              <a:rPr lang="ru-RU" sz="2800" b="1" dirty="0" smtClean="0">
                <a:solidFill>
                  <a:srgbClr val="960000"/>
                </a:solidFill>
              </a:rPr>
              <a:t>тонн		17 </a:t>
            </a:r>
            <a:r>
              <a:rPr lang="ru-RU" sz="2800" b="1" dirty="0">
                <a:solidFill>
                  <a:srgbClr val="960000"/>
                </a:solidFill>
              </a:rPr>
              <a:t>000 тонн</a:t>
            </a:r>
            <a:endParaRPr lang="en-US" sz="2800" b="1" dirty="0">
              <a:solidFill>
                <a:srgbClr val="960000"/>
              </a:solidFill>
            </a:endParaRPr>
          </a:p>
          <a:p>
            <a:pPr>
              <a:lnSpc>
                <a:spcPct val="80000"/>
              </a:lnSpc>
              <a:spcAft>
                <a:spcPts val="375"/>
              </a:spcAft>
            </a:pPr>
            <a:r>
              <a:rPr lang="ru-RU" sz="2000" dirty="0" err="1" smtClean="0">
                <a:solidFill>
                  <a:srgbClr val="960000"/>
                </a:solidFill>
              </a:rPr>
              <a:t>Становлянский</a:t>
            </a:r>
            <a:r>
              <a:rPr lang="ru-RU" sz="2000" dirty="0" smtClean="0">
                <a:solidFill>
                  <a:srgbClr val="960000"/>
                </a:solidFill>
              </a:rPr>
              <a:t>		</a:t>
            </a:r>
            <a:r>
              <a:rPr lang="ru-RU" sz="2000" dirty="0" err="1" smtClean="0">
                <a:solidFill>
                  <a:srgbClr val="960000"/>
                </a:solidFill>
              </a:rPr>
              <a:t>Краснинский</a:t>
            </a:r>
            <a:r>
              <a:rPr lang="ru-RU" sz="2000" dirty="0" smtClean="0">
                <a:solidFill>
                  <a:srgbClr val="960000"/>
                </a:solidFill>
              </a:rPr>
              <a:t>	</a:t>
            </a:r>
            <a:br>
              <a:rPr lang="ru-RU" sz="2000" dirty="0" smtClean="0">
                <a:solidFill>
                  <a:srgbClr val="960000"/>
                </a:solidFill>
              </a:rPr>
            </a:br>
            <a:r>
              <a:rPr lang="ru-RU" sz="2800" b="1" dirty="0" smtClean="0">
                <a:solidFill>
                  <a:srgbClr val="960000"/>
                </a:solidFill>
              </a:rPr>
              <a:t>30 000 тонн		66 </a:t>
            </a:r>
            <a:r>
              <a:rPr lang="ru-RU" sz="2800" b="1" dirty="0">
                <a:solidFill>
                  <a:srgbClr val="960000"/>
                </a:solidFill>
              </a:rPr>
              <a:t>000 </a:t>
            </a:r>
            <a:r>
              <a:rPr lang="ru-RU" sz="2800" b="1" dirty="0" smtClean="0">
                <a:solidFill>
                  <a:srgbClr val="960000"/>
                </a:solidFill>
              </a:rPr>
              <a:t>тонн	</a:t>
            </a:r>
            <a:endParaRPr lang="ru-RU" sz="2000" b="1" dirty="0">
              <a:solidFill>
                <a:srgbClr val="960000"/>
              </a:solidFill>
            </a:endParaRPr>
          </a:p>
        </p:txBody>
      </p:sp>
    </p:spTree>
    <p:extLst>
      <p:ext uri="{BB962C8B-B14F-4D97-AF65-F5344CB8AC3E}">
        <p14:creationId xmlns:p14="http://schemas.microsoft.com/office/powerpoint/2010/main" xmlns="" val="2866059222"/>
      </p:ext>
    </p:extLst>
  </p:cSld>
  <p:clrMapOvr>
    <a:masterClrMapping/>
  </p:clrMapOvr>
  <mc:AlternateContent xmlns:mc="http://schemas.openxmlformats.org/markup-compatibility/2006">
    <mc:Choice xmlns:p14="http://schemas.microsoft.com/office/powerpoint/2010/main" xmlns="" Requires="p14">
      <p:transition spd="slow" p14:dur="3400" advTm="5000">
        <p14:reveal/>
      </p:transition>
    </mc:Choice>
    <mc:Fallback>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tretch>
            <a:fillRect/>
          </a:stretch>
        </p:blipFill>
        <p:spPr bwMode="auto">
          <a:xfrm>
            <a:off x="1" y="844662"/>
            <a:ext cx="9144000" cy="2984632"/>
          </a:xfrm>
          <a:prstGeom prst="rect">
            <a:avLst/>
          </a:prstGeom>
          <a:noFill/>
          <a:ln>
            <a:noFill/>
          </a:ln>
        </p:spPr>
      </p:pic>
      <p:sp>
        <p:nvSpPr>
          <p:cNvPr id="18" name="Прямоугольник 17"/>
          <p:cNvSpPr/>
          <p:nvPr/>
        </p:nvSpPr>
        <p:spPr>
          <a:xfrm>
            <a:off x="467116" y="4029026"/>
            <a:ext cx="8676884" cy="2783807"/>
          </a:xfrm>
          <a:prstGeom prst="rect">
            <a:avLst/>
          </a:prstGeom>
        </p:spPr>
        <p:txBody>
          <a:bodyPr wrap="square" lIns="68546" tIns="34274" rIns="68546" bIns="34274">
            <a:spAutoFit/>
          </a:bodyPr>
          <a:lstStyle/>
          <a:p>
            <a:pPr marL="257048" indent="-257048">
              <a:lnSpc>
                <a:spcPct val="90000"/>
              </a:lnSpc>
              <a:buFont typeface="Arial"/>
              <a:buChar char="•"/>
            </a:pPr>
            <a:r>
              <a:rPr lang="ru-RU" sz="2800" b="1" dirty="0">
                <a:solidFill>
                  <a:srgbClr val="960000"/>
                </a:solidFill>
                <a:ea typeface="Tahoma" pitchFamily="34" charset="0"/>
                <a:cs typeface="Tahoma" pitchFamily="34" charset="0"/>
              </a:rPr>
              <a:t>Площадь орошения — 2122 га, </a:t>
            </a:r>
            <a:r>
              <a:rPr lang="ru-RU" sz="2800" b="1" dirty="0" smtClean="0">
                <a:solidFill>
                  <a:srgbClr val="960000"/>
                </a:solidFill>
                <a:ea typeface="Tahoma" pitchFamily="34" charset="0"/>
                <a:cs typeface="Tahoma" pitchFamily="34" charset="0"/>
              </a:rPr>
              <a:t/>
            </a:r>
            <a:br>
              <a:rPr lang="ru-RU" sz="2800" b="1" dirty="0" smtClean="0">
                <a:solidFill>
                  <a:srgbClr val="960000"/>
                </a:solidFill>
                <a:ea typeface="Tahoma" pitchFamily="34" charset="0"/>
                <a:cs typeface="Tahoma" pitchFamily="34" charset="0"/>
              </a:rPr>
            </a:br>
            <a:r>
              <a:rPr lang="ru-RU" sz="2800" dirty="0" smtClean="0">
                <a:solidFill>
                  <a:srgbClr val="960000"/>
                </a:solidFill>
                <a:ea typeface="Tahoma" pitchFamily="34" charset="0"/>
                <a:cs typeface="Tahoma" pitchFamily="34" charset="0"/>
              </a:rPr>
              <a:t>в </a:t>
            </a:r>
            <a:r>
              <a:rPr lang="ru-RU" sz="2800" dirty="0">
                <a:solidFill>
                  <a:srgbClr val="960000"/>
                </a:solidFill>
                <a:ea typeface="Tahoma" pitchFamily="34" charset="0"/>
                <a:cs typeface="Tahoma" pitchFamily="34" charset="0"/>
              </a:rPr>
              <a:t>т.ч. картофель, свекла, кукуруза, соя.</a:t>
            </a:r>
          </a:p>
          <a:p>
            <a:pPr marL="257048" indent="-257048">
              <a:lnSpc>
                <a:spcPct val="90000"/>
              </a:lnSpc>
              <a:buFont typeface="Arial"/>
              <a:buChar char="•"/>
            </a:pPr>
            <a:r>
              <a:rPr lang="ru-RU" sz="2800" b="1" dirty="0">
                <a:solidFill>
                  <a:schemeClr val="tx1">
                    <a:lumMod val="65000"/>
                    <a:lumOff val="35000"/>
                  </a:schemeClr>
                </a:solidFill>
                <a:ea typeface="Tahoma" pitchFamily="34" charset="0"/>
                <a:cs typeface="Tahoma" pitchFamily="34" charset="0"/>
              </a:rPr>
              <a:t>Урожайность картофеля — более 40 тонн с га.</a:t>
            </a:r>
            <a:endParaRPr lang="ru-RU" sz="3200" b="1" dirty="0">
              <a:solidFill>
                <a:schemeClr val="tx1">
                  <a:lumMod val="65000"/>
                  <a:lumOff val="35000"/>
                </a:schemeClr>
              </a:solidFill>
              <a:ea typeface="Tahoma" pitchFamily="34" charset="0"/>
              <a:cs typeface="Tahoma" pitchFamily="34" charset="0"/>
            </a:endParaRPr>
          </a:p>
          <a:p>
            <a:pPr marL="257048" indent="-257048">
              <a:lnSpc>
                <a:spcPct val="90000"/>
              </a:lnSpc>
              <a:buFont typeface="Arial"/>
              <a:buChar char="•"/>
            </a:pPr>
            <a:r>
              <a:rPr lang="ru-RU" sz="2800" b="1" dirty="0">
                <a:solidFill>
                  <a:srgbClr val="960000"/>
                </a:solidFill>
                <a:ea typeface="Tahoma" pitchFamily="34" charset="0"/>
                <a:cs typeface="Tahoma" pitchFamily="34" charset="0"/>
              </a:rPr>
              <a:t>Объемы   хранения — 24 000 тонн картофеля. </a:t>
            </a:r>
          </a:p>
          <a:p>
            <a:pPr marL="257048" indent="-257048">
              <a:lnSpc>
                <a:spcPct val="90000"/>
              </a:lnSpc>
              <a:buFont typeface="Arial"/>
              <a:buChar char="•"/>
            </a:pPr>
            <a:r>
              <a:rPr lang="ru-RU" sz="2800" b="1" dirty="0">
                <a:solidFill>
                  <a:schemeClr val="tx1">
                    <a:lumMod val="65000"/>
                    <a:lumOff val="35000"/>
                  </a:schemeClr>
                </a:solidFill>
                <a:ea typeface="Tahoma" pitchFamily="34" charset="0"/>
                <a:cs typeface="Tahoma" pitchFamily="34" charset="0"/>
              </a:rPr>
              <a:t>Современное картофелехранилище с автоматизированной системой  вентиляции,  увлажнения и охлаждения. </a:t>
            </a:r>
          </a:p>
        </p:txBody>
      </p:sp>
      <p:sp>
        <p:nvSpPr>
          <p:cNvPr id="22" name="Прямоугольник 21"/>
          <p:cNvSpPr/>
          <p:nvPr/>
        </p:nvSpPr>
        <p:spPr>
          <a:xfrm>
            <a:off x="0" y="0"/>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3" name="Прямоугольник 5"/>
          <p:cNvSpPr>
            <a:spLocks noChangeArrowheads="1"/>
          </p:cNvSpPr>
          <p:nvPr/>
        </p:nvSpPr>
        <p:spPr bwMode="auto">
          <a:xfrm>
            <a:off x="305526" y="95316"/>
            <a:ext cx="7285006" cy="523220"/>
          </a:xfrm>
          <a:prstGeom prst="rect">
            <a:avLst/>
          </a:prstGeom>
          <a:noFill/>
          <a:ln w="9525">
            <a:noFill/>
            <a:miter lim="800000"/>
            <a:headEnd/>
            <a:tailEnd/>
          </a:ln>
        </p:spPr>
        <p:txBody>
          <a:bodyPr wrap="square" anchor="ctr">
            <a:spAutoFit/>
          </a:bodyPr>
          <a:lstStyle/>
          <a:p>
            <a:pPr algn="ctr"/>
            <a:r>
              <a:rPr lang="ru-RU" sz="2800" b="1" dirty="0">
                <a:solidFill>
                  <a:srgbClr val="760000"/>
                </a:solidFill>
                <a:ea typeface="Tahoma" pitchFamily="34" charset="0"/>
                <a:cs typeface="Tahoma" pitchFamily="34" charset="0"/>
              </a:rPr>
              <a:t>Развитие картофелеводства</a:t>
            </a:r>
          </a:p>
        </p:txBody>
      </p:sp>
      <p:pic>
        <p:nvPicPr>
          <p:cNvPr id="24" name="Рисунок 23"/>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786710" y="107139"/>
            <a:ext cx="1161112" cy="750099"/>
          </a:xfrm>
          <a:prstGeom prst="rect">
            <a:avLst/>
          </a:prstGeom>
          <a:noFill/>
          <a:ln>
            <a:noFill/>
          </a:ln>
        </p:spPr>
      </p:pic>
    </p:spTree>
    <p:extLst>
      <p:ext uri="{BB962C8B-B14F-4D97-AF65-F5344CB8AC3E}">
        <p14:creationId xmlns:p14="http://schemas.microsoft.com/office/powerpoint/2010/main" xmlns="" val="2469236764"/>
      </p:ext>
    </p:extLst>
  </p:cSld>
  <p:clrMapOvr>
    <a:masterClrMapping/>
  </p:clrMapOvr>
  <mc:AlternateContent xmlns:mc="http://schemas.openxmlformats.org/markup-compatibility/2006">
    <mc:Choice xmlns:p14="http://schemas.microsoft.com/office/powerpoint/2010/main" xmlns="" Requires="p14">
      <p:transition spd="slow" p14:dur="3400" advTm="8000">
        <p14:reveal/>
      </p:transition>
    </mc:Choice>
    <mc:Fallback>
      <p:transition spd="slow"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76595" y="634391"/>
            <a:ext cx="2650071" cy="6106977"/>
            <a:chOff x="6" y="877985"/>
            <a:chExt cx="2571727" cy="5926438"/>
          </a:xfrm>
        </p:grpSpPr>
        <p:pic>
          <p:nvPicPr>
            <p:cNvPr id="18" name="Picture 2" descr="J:\work\Trio\Sait\galleries\Givtnovodstvo\DSC01298.JPG"/>
            <p:cNvPicPr>
              <a:picLocks noChangeAspect="1" noChangeArrowheads="1"/>
            </p:cNvPicPr>
            <p:nvPr/>
          </p:nvPicPr>
          <p:blipFill>
            <a:blip r:embed="rId3" cstate="print"/>
            <a:srcRect/>
            <a:stretch>
              <a:fillRect/>
            </a:stretch>
          </p:blipFill>
          <p:spPr bwMode="auto">
            <a:xfrm>
              <a:off x="7" y="5357828"/>
              <a:ext cx="2571726" cy="1446595"/>
            </a:xfrm>
            <a:prstGeom prst="rect">
              <a:avLst/>
            </a:prstGeom>
            <a:noFill/>
          </p:spPr>
        </p:pic>
        <p:pic>
          <p:nvPicPr>
            <p:cNvPr id="19" name="Picture 3" descr="J:\work\Trio\Sait\galleries\Givtnovodstvo\DSC01306.JPG"/>
            <p:cNvPicPr>
              <a:picLocks noChangeAspect="1" noChangeArrowheads="1"/>
            </p:cNvPicPr>
            <p:nvPr/>
          </p:nvPicPr>
          <p:blipFill>
            <a:blip r:embed="rId4" cstate="print"/>
            <a:srcRect/>
            <a:stretch>
              <a:fillRect/>
            </a:stretch>
          </p:blipFill>
          <p:spPr bwMode="auto">
            <a:xfrm>
              <a:off x="6" y="2371266"/>
              <a:ext cx="2571726" cy="1446595"/>
            </a:xfrm>
            <a:prstGeom prst="rect">
              <a:avLst/>
            </a:prstGeom>
            <a:noFill/>
          </p:spPr>
        </p:pic>
        <p:pic>
          <p:nvPicPr>
            <p:cNvPr id="20" name="Picture 4" descr="J:\work\Trio\Sait\galleries\Givtnovodstvo\DSC01338.JPG"/>
            <p:cNvPicPr>
              <a:picLocks noChangeAspect="1" noChangeArrowheads="1"/>
            </p:cNvPicPr>
            <p:nvPr/>
          </p:nvPicPr>
          <p:blipFill>
            <a:blip r:embed="rId5" cstate="print"/>
            <a:srcRect/>
            <a:stretch>
              <a:fillRect/>
            </a:stretch>
          </p:blipFill>
          <p:spPr bwMode="auto">
            <a:xfrm>
              <a:off x="7" y="877985"/>
              <a:ext cx="2571726" cy="1446595"/>
            </a:xfrm>
            <a:prstGeom prst="rect">
              <a:avLst/>
            </a:prstGeom>
            <a:noFill/>
          </p:spPr>
        </p:pic>
        <p:pic>
          <p:nvPicPr>
            <p:cNvPr id="21" name="Picture 5" descr="J:\work\Trio\Sait\galleries\Givtnovodstvo\DSC01291.JPG"/>
            <p:cNvPicPr>
              <a:picLocks noChangeAspect="1" noChangeArrowheads="1"/>
            </p:cNvPicPr>
            <p:nvPr/>
          </p:nvPicPr>
          <p:blipFill>
            <a:blip r:embed="rId6" cstate="print">
              <a:lum bright="20000" contrast="20000"/>
            </a:blip>
            <a:srcRect/>
            <a:stretch>
              <a:fillRect/>
            </a:stretch>
          </p:blipFill>
          <p:spPr bwMode="auto">
            <a:xfrm>
              <a:off x="7" y="3864547"/>
              <a:ext cx="2571726" cy="1446595"/>
            </a:xfrm>
            <a:prstGeom prst="rect">
              <a:avLst/>
            </a:prstGeom>
            <a:noFill/>
          </p:spPr>
        </p:pic>
      </p:grpSp>
      <p:sp>
        <p:nvSpPr>
          <p:cNvPr id="22" name="Прямоугольник 8"/>
          <p:cNvSpPr>
            <a:spLocks noChangeArrowheads="1"/>
          </p:cNvSpPr>
          <p:nvPr/>
        </p:nvSpPr>
        <p:spPr bwMode="auto">
          <a:xfrm>
            <a:off x="2825193" y="3419174"/>
            <a:ext cx="6318807" cy="2285209"/>
          </a:xfrm>
          <a:prstGeom prst="rect">
            <a:avLst/>
          </a:prstGeom>
          <a:noFill/>
          <a:ln w="9525">
            <a:noFill/>
            <a:miter lim="800000"/>
            <a:headEnd/>
            <a:tailEnd/>
          </a:ln>
        </p:spPr>
        <p:txBody>
          <a:bodyPr wrap="square" lIns="68546" tIns="34274" rIns="68546" bIns="34274">
            <a:spAutoFit/>
          </a:bodyPr>
          <a:lstStyle/>
          <a:p>
            <a:pPr marL="257175" indent="-257175">
              <a:buFont typeface="Arial" panose="020B0604020202020204" pitchFamily="34" charset="0"/>
              <a:buChar char="•"/>
            </a:pPr>
            <a:r>
              <a:rPr lang="ru-RU" sz="2400" b="1" dirty="0">
                <a:solidFill>
                  <a:srgbClr val="960000"/>
                </a:solidFill>
              </a:rPr>
              <a:t>Доильное оборудование компании «</a:t>
            </a:r>
            <a:r>
              <a:rPr lang="ru-RU" sz="2400" b="1" dirty="0" err="1">
                <a:solidFill>
                  <a:srgbClr val="960000"/>
                </a:solidFill>
              </a:rPr>
              <a:t>Bou</a:t>
            </a:r>
            <a:r>
              <a:rPr lang="en-US" sz="2400" b="1" dirty="0">
                <a:solidFill>
                  <a:srgbClr val="960000"/>
                </a:solidFill>
              </a:rPr>
              <a:t>M</a:t>
            </a:r>
            <a:r>
              <a:rPr lang="ru-RU" sz="2400" b="1" dirty="0" err="1">
                <a:solidFill>
                  <a:srgbClr val="960000"/>
                </a:solidFill>
              </a:rPr>
              <a:t>atic</a:t>
            </a:r>
            <a:r>
              <a:rPr lang="ru-RU" sz="2400" b="1" dirty="0">
                <a:solidFill>
                  <a:srgbClr val="960000"/>
                </a:solidFill>
              </a:rPr>
              <a:t>», </a:t>
            </a:r>
          </a:p>
          <a:p>
            <a:pPr marL="257175" indent="-257175">
              <a:buFont typeface="Arial" panose="020B0604020202020204" pitchFamily="34" charset="0"/>
              <a:buChar char="•"/>
            </a:pPr>
            <a:r>
              <a:rPr lang="ru-RU" sz="2400" b="1" dirty="0" err="1"/>
              <a:t>Самозагрузочные</a:t>
            </a:r>
            <a:r>
              <a:rPr lang="ru-RU" sz="2400" b="1" dirty="0"/>
              <a:t> кормораздатчики</a:t>
            </a:r>
          </a:p>
          <a:p>
            <a:pPr marL="257175" indent="-257175">
              <a:buFont typeface="Arial" panose="020B0604020202020204" pitchFamily="34" charset="0"/>
              <a:buChar char="•"/>
            </a:pPr>
            <a:r>
              <a:rPr lang="ru-RU" sz="2400" b="1" dirty="0" smtClean="0">
                <a:solidFill>
                  <a:srgbClr val="960000"/>
                </a:solidFill>
              </a:rPr>
              <a:t>Система управления </a:t>
            </a:r>
            <a:r>
              <a:rPr lang="ru-RU" sz="2400" b="1" dirty="0">
                <a:solidFill>
                  <a:srgbClr val="960000"/>
                </a:solidFill>
              </a:rPr>
              <a:t>стадом DairyComp305+</a:t>
            </a:r>
            <a:r>
              <a:rPr lang="en-US" sz="2400" b="1" dirty="0" err="1">
                <a:solidFill>
                  <a:srgbClr val="960000"/>
                </a:solidFill>
              </a:rPr>
              <a:t>PocketCowCard</a:t>
            </a:r>
            <a:r>
              <a:rPr lang="en-US" sz="2400" b="1" dirty="0">
                <a:solidFill>
                  <a:srgbClr val="960000"/>
                </a:solidFill>
              </a:rPr>
              <a:t> (PCC)</a:t>
            </a:r>
            <a:endParaRPr lang="ru-RU" sz="2400" b="1" dirty="0">
              <a:solidFill>
                <a:srgbClr val="960000"/>
              </a:solidFill>
            </a:endParaRPr>
          </a:p>
          <a:p>
            <a:pPr marL="257175" indent="-257175">
              <a:buFont typeface="Arial" panose="020B0604020202020204" pitchFamily="34" charset="0"/>
              <a:buChar char="•"/>
            </a:pPr>
            <a:r>
              <a:rPr lang="ru-RU" sz="2400" b="1" dirty="0"/>
              <a:t>Система контроля за рационами </a:t>
            </a:r>
            <a:r>
              <a:rPr lang="ru-RU" sz="2400" b="1" dirty="0" err="1"/>
              <a:t>FeedWatch</a:t>
            </a:r>
            <a:r>
              <a:rPr lang="ru-RU" sz="2400" b="1" dirty="0"/>
              <a:t>.</a:t>
            </a:r>
          </a:p>
        </p:txBody>
      </p:sp>
      <p:pic>
        <p:nvPicPr>
          <p:cNvPr id="23" name="Рисунок 10" descr="kompleksy.png"/>
          <p:cNvPicPr>
            <a:picLocks noChangeAspect="1"/>
          </p:cNvPicPr>
          <p:nvPr/>
        </p:nvPicPr>
        <p:blipFill>
          <a:blip r:embed="rId7" cstate="print"/>
          <a:stretch>
            <a:fillRect/>
          </a:stretch>
        </p:blipFill>
        <p:spPr bwMode="auto">
          <a:xfrm>
            <a:off x="2825193" y="764300"/>
            <a:ext cx="5193673" cy="1170050"/>
          </a:xfrm>
          <a:prstGeom prst="rect">
            <a:avLst/>
          </a:prstGeom>
          <a:noFill/>
          <a:ln>
            <a:noFill/>
          </a:ln>
        </p:spPr>
      </p:pic>
      <p:sp>
        <p:nvSpPr>
          <p:cNvPr id="24" name="Прямоугольник 13"/>
          <p:cNvSpPr>
            <a:spLocks noChangeArrowheads="1"/>
          </p:cNvSpPr>
          <p:nvPr/>
        </p:nvSpPr>
        <p:spPr bwMode="auto">
          <a:xfrm>
            <a:off x="7295383" y="1764341"/>
            <a:ext cx="1921133" cy="296331"/>
          </a:xfrm>
          <a:prstGeom prst="rect">
            <a:avLst/>
          </a:prstGeom>
          <a:noFill/>
          <a:ln w="9525">
            <a:noFill/>
            <a:miter lim="800000"/>
            <a:headEnd/>
            <a:tailEnd/>
          </a:ln>
        </p:spPr>
        <p:txBody>
          <a:bodyPr wrap="square" lIns="68546" tIns="34274" rIns="68546" bIns="34274">
            <a:spAutoFit/>
          </a:bodyPr>
          <a:lstStyle/>
          <a:p>
            <a:pPr>
              <a:lnSpc>
                <a:spcPct val="80000"/>
              </a:lnSpc>
            </a:pPr>
            <a:endParaRPr lang="ru-RU" b="1" dirty="0">
              <a:solidFill>
                <a:schemeClr val="bg1"/>
              </a:solidFill>
              <a:cs typeface="Tahoma" pitchFamily="34" charset="0"/>
            </a:endParaRPr>
          </a:p>
        </p:txBody>
      </p:sp>
      <p:pic>
        <p:nvPicPr>
          <p:cNvPr id="15" name="Рисунок 9" descr="kompleksy.png"/>
          <p:cNvPicPr>
            <a:picLocks noChangeAspect="1"/>
          </p:cNvPicPr>
          <p:nvPr/>
        </p:nvPicPr>
        <p:blipFill rotWithShape="1">
          <a:blip r:embed="rId8" cstate="print"/>
          <a:srcRect l="9081"/>
          <a:stretch/>
        </p:blipFill>
        <p:spPr bwMode="auto">
          <a:xfrm>
            <a:off x="2843808" y="2028162"/>
            <a:ext cx="4722068" cy="1195301"/>
          </a:xfrm>
          <a:prstGeom prst="rect">
            <a:avLst/>
          </a:prstGeom>
          <a:noFill/>
          <a:ln>
            <a:noFill/>
          </a:ln>
        </p:spPr>
      </p:pic>
      <p:sp>
        <p:nvSpPr>
          <p:cNvPr id="35" name="Прямоугольник 34"/>
          <p:cNvSpPr/>
          <p:nvPr/>
        </p:nvSpPr>
        <p:spPr bwMode="auto">
          <a:xfrm>
            <a:off x="2726664" y="5949280"/>
            <a:ext cx="6417335" cy="775997"/>
          </a:xfrm>
          <a:prstGeom prst="rect">
            <a:avLst/>
          </a:prstGeom>
          <a:solidFill>
            <a:srgbClr val="9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6" tIns="34274" rIns="68546" bIns="34274" anchor="ctr"/>
          <a:lstStyle/>
          <a:p>
            <a:pPr algn="r">
              <a:lnSpc>
                <a:spcPct val="80000"/>
              </a:lnSpc>
            </a:pPr>
            <a:r>
              <a:rPr lang="ru-RU" sz="2800" b="1" dirty="0">
                <a:solidFill>
                  <a:schemeClr val="bg1"/>
                </a:solidFill>
                <a:cs typeface="Times New Roman" panose="02020603050405020304" pitchFamily="18" charset="0"/>
              </a:rPr>
              <a:t>Объем инвестиций</a:t>
            </a:r>
            <a:r>
              <a:rPr lang="ru-RU" sz="2800" b="1" dirty="0" smtClean="0">
                <a:solidFill>
                  <a:schemeClr val="bg1"/>
                </a:solidFill>
                <a:cs typeface="Times New Roman" panose="02020603050405020304" pitchFamily="18" charset="0"/>
              </a:rPr>
              <a:t>: </a:t>
            </a:r>
            <a:r>
              <a:rPr lang="ru-RU" sz="3200" b="1" dirty="0" smtClean="0">
                <a:solidFill>
                  <a:schemeClr val="bg1"/>
                </a:solidFill>
                <a:cs typeface="Times New Roman" panose="02020603050405020304" pitchFamily="18" charset="0"/>
              </a:rPr>
              <a:t>1,5 </a:t>
            </a:r>
            <a:r>
              <a:rPr lang="ru-RU" sz="3200" b="1" dirty="0">
                <a:solidFill>
                  <a:schemeClr val="bg1"/>
                </a:solidFill>
                <a:cs typeface="Times New Roman" panose="02020603050405020304" pitchFamily="18" charset="0"/>
              </a:rPr>
              <a:t>млрд </a:t>
            </a:r>
            <a:r>
              <a:rPr lang="ru-RU" sz="3200" b="1" dirty="0" smtClean="0">
                <a:solidFill>
                  <a:schemeClr val="bg1"/>
                </a:solidFill>
                <a:cs typeface="Times New Roman" panose="02020603050405020304" pitchFamily="18" charset="0"/>
              </a:rPr>
              <a:t>рублей</a:t>
            </a:r>
            <a:endParaRPr lang="ru-RU" sz="3200" b="1" dirty="0"/>
          </a:p>
        </p:txBody>
      </p:sp>
      <p:sp>
        <p:nvSpPr>
          <p:cNvPr id="30" name="Заголовок 2"/>
          <p:cNvSpPr txBox="1">
            <a:spLocks/>
          </p:cNvSpPr>
          <p:nvPr/>
        </p:nvSpPr>
        <p:spPr>
          <a:xfrm>
            <a:off x="3113838" y="1810808"/>
            <a:ext cx="9144000" cy="46551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7160" algn="ctr"/>
            <a:endParaRPr lang="ru-RU" sz="1950" b="1" dirty="0">
              <a:solidFill>
                <a:srgbClr val="C00000"/>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0" y="-30058"/>
            <a:ext cx="9144000" cy="64292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2" name="Прямоугольник 5"/>
          <p:cNvSpPr>
            <a:spLocks noChangeArrowheads="1"/>
          </p:cNvSpPr>
          <p:nvPr/>
        </p:nvSpPr>
        <p:spPr bwMode="auto">
          <a:xfrm>
            <a:off x="305526" y="96035"/>
            <a:ext cx="7285006" cy="461665"/>
          </a:xfrm>
          <a:prstGeom prst="rect">
            <a:avLst/>
          </a:prstGeom>
          <a:noFill/>
          <a:ln w="9525">
            <a:noFill/>
            <a:miter lim="800000"/>
            <a:headEnd/>
            <a:tailEnd/>
          </a:ln>
        </p:spPr>
        <p:txBody>
          <a:bodyPr wrap="square" anchor="ctr">
            <a:spAutoFit/>
          </a:bodyPr>
          <a:lstStyle/>
          <a:p>
            <a:pPr algn="ctr"/>
            <a:r>
              <a:rPr lang="ru-RU" sz="2400" b="1" dirty="0">
                <a:solidFill>
                  <a:srgbClr val="760000"/>
                </a:solidFill>
                <a:ea typeface="Tahoma" pitchFamily="34" charset="0"/>
                <a:cs typeface="Tahoma" pitchFamily="34" charset="0"/>
              </a:rPr>
              <a:t>Развитие молочного животноводства</a:t>
            </a:r>
          </a:p>
        </p:txBody>
      </p:sp>
      <p:pic>
        <p:nvPicPr>
          <p:cNvPr id="33" name="Рисунок 32"/>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7786710" y="77081"/>
            <a:ext cx="1161112" cy="750099"/>
          </a:xfrm>
          <a:prstGeom prst="rect">
            <a:avLst/>
          </a:prstGeom>
          <a:noFill/>
          <a:ln>
            <a:noFill/>
          </a:ln>
        </p:spPr>
      </p:pic>
      <p:sp>
        <p:nvSpPr>
          <p:cNvPr id="16" name="Прямоугольник 15"/>
          <p:cNvSpPr/>
          <p:nvPr/>
        </p:nvSpPr>
        <p:spPr bwMode="auto">
          <a:xfrm>
            <a:off x="7193904" y="762804"/>
            <a:ext cx="1950095" cy="1169490"/>
          </a:xfrm>
          <a:prstGeom prst="rect">
            <a:avLst/>
          </a:prstGeom>
          <a:solidFill>
            <a:srgbClr val="9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6" tIns="34274" rIns="68546" bIns="34274" anchor="ctr"/>
          <a:lstStyle/>
          <a:p>
            <a:pPr>
              <a:lnSpc>
                <a:spcPct val="80000"/>
              </a:lnSpc>
            </a:pPr>
            <a:r>
              <a:rPr lang="ru-RU" sz="2000" b="1" dirty="0">
                <a:solidFill>
                  <a:schemeClr val="bg1"/>
                </a:solidFill>
                <a:cs typeface="Tahoma" pitchFamily="34" charset="0"/>
              </a:rPr>
              <a:t>Комплекс </a:t>
            </a:r>
          </a:p>
          <a:p>
            <a:pPr>
              <a:lnSpc>
                <a:spcPct val="80000"/>
              </a:lnSpc>
            </a:pPr>
            <a:r>
              <a:rPr lang="ru-RU" sz="2000" b="1" dirty="0">
                <a:solidFill>
                  <a:schemeClr val="bg1"/>
                </a:solidFill>
                <a:cs typeface="Tahoma" pitchFamily="34" charset="0"/>
              </a:rPr>
              <a:t>«АНЕЧКА» </a:t>
            </a:r>
          </a:p>
          <a:p>
            <a:pPr>
              <a:lnSpc>
                <a:spcPct val="80000"/>
              </a:lnSpc>
            </a:pPr>
            <a:r>
              <a:rPr lang="ru-RU" sz="2000" b="1" dirty="0">
                <a:solidFill>
                  <a:schemeClr val="bg1"/>
                </a:solidFill>
                <a:cs typeface="Tahoma" pitchFamily="34" charset="0"/>
              </a:rPr>
              <a:t>на 1000 голов дойного </a:t>
            </a:r>
            <a:r>
              <a:rPr lang="ru-RU" sz="2000" b="1" dirty="0" smtClean="0">
                <a:solidFill>
                  <a:schemeClr val="bg1"/>
                </a:solidFill>
                <a:cs typeface="Tahoma" pitchFamily="34" charset="0"/>
              </a:rPr>
              <a:t>стада </a:t>
            </a:r>
            <a:endParaRPr lang="ru-RU" sz="2000" b="1" dirty="0">
              <a:solidFill>
                <a:schemeClr val="bg1"/>
              </a:solidFill>
              <a:cs typeface="Tahoma" pitchFamily="34" charset="0"/>
            </a:endParaRPr>
          </a:p>
        </p:txBody>
      </p:sp>
      <p:sp>
        <p:nvSpPr>
          <p:cNvPr id="25" name="Прямоугольник 24"/>
          <p:cNvSpPr/>
          <p:nvPr/>
        </p:nvSpPr>
        <p:spPr bwMode="auto">
          <a:xfrm>
            <a:off x="7193905" y="2028162"/>
            <a:ext cx="1953042" cy="1195302"/>
          </a:xfrm>
          <a:prstGeom prst="rect">
            <a:avLst/>
          </a:prstGeom>
          <a:solidFill>
            <a:srgbClr val="9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6" tIns="34274" rIns="68546" bIns="34274" anchor="ctr"/>
          <a:lstStyle/>
          <a:p>
            <a:pPr>
              <a:lnSpc>
                <a:spcPct val="80000"/>
              </a:lnSpc>
            </a:pPr>
            <a:r>
              <a:rPr lang="ru-RU" sz="2000" b="1" dirty="0">
                <a:solidFill>
                  <a:schemeClr val="bg1"/>
                </a:solidFill>
                <a:cs typeface="Tahoma" pitchFamily="34" charset="0"/>
              </a:rPr>
              <a:t>Комплекс </a:t>
            </a:r>
          </a:p>
          <a:p>
            <a:pPr>
              <a:lnSpc>
                <a:spcPct val="80000"/>
              </a:lnSpc>
            </a:pPr>
            <a:r>
              <a:rPr lang="ru-RU" sz="2000" b="1" dirty="0">
                <a:solidFill>
                  <a:schemeClr val="bg1"/>
                </a:solidFill>
                <a:cs typeface="Tahoma" pitchFamily="34" charset="0"/>
              </a:rPr>
              <a:t>«ЛИЗА»</a:t>
            </a:r>
          </a:p>
          <a:p>
            <a:pPr>
              <a:lnSpc>
                <a:spcPct val="80000"/>
              </a:lnSpc>
            </a:pPr>
            <a:r>
              <a:rPr lang="ru-RU" sz="2000" b="1" dirty="0">
                <a:solidFill>
                  <a:schemeClr val="bg1"/>
                </a:solidFill>
                <a:cs typeface="Tahoma" pitchFamily="34" charset="0"/>
              </a:rPr>
              <a:t>на 2000 голов дойного стада</a:t>
            </a:r>
          </a:p>
        </p:txBody>
      </p:sp>
    </p:spTree>
    <p:extLst>
      <p:ext uri="{BB962C8B-B14F-4D97-AF65-F5344CB8AC3E}">
        <p14:creationId xmlns:p14="http://schemas.microsoft.com/office/powerpoint/2010/main" xmlns="" val="1937126545"/>
      </p:ext>
    </p:extLst>
  </p:cSld>
  <p:clrMapOvr>
    <a:masterClrMapping/>
  </p:clrMapOvr>
  <mc:AlternateContent xmlns:mc="http://schemas.openxmlformats.org/markup-compatibility/2006">
    <mc:Choice xmlns:p14="http://schemas.microsoft.com/office/powerpoint/2010/main" xmlns="" Requires="p14">
      <p:transition spd="slow" p14:dur="3400" advTm="8000">
        <p14:reveal/>
      </p:transition>
    </mc:Choice>
    <mc:Fallback>
      <p:transition spd="slow"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bwMode="auto">
          <a:xfrm>
            <a:off x="6209007" y="1311869"/>
            <a:ext cx="2937940" cy="2481845"/>
          </a:xfrm>
          <a:prstGeom prst="rect">
            <a:avLst/>
          </a:prstGeom>
          <a:solidFill>
            <a:srgbClr val="9E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6" tIns="34274" rIns="68546" bIns="34274" anchor="ctr"/>
          <a:lstStyle/>
          <a:p>
            <a:pPr algn="ctr"/>
            <a:r>
              <a:rPr lang="ru-RU" sz="2800" dirty="0">
                <a:solidFill>
                  <a:schemeClr val="bg1"/>
                </a:solidFill>
                <a:ea typeface="Tahoma" pitchFamily="34" charset="0"/>
                <a:cs typeface="Tahoma" pitchFamily="34" charset="0"/>
              </a:rPr>
              <a:t>Среднегодовой надой  на 1 корову за 2014 год составил  </a:t>
            </a:r>
            <a:br>
              <a:rPr lang="ru-RU" sz="2800" dirty="0">
                <a:solidFill>
                  <a:schemeClr val="bg1"/>
                </a:solidFill>
                <a:ea typeface="Tahoma" pitchFamily="34" charset="0"/>
                <a:cs typeface="Tahoma" pitchFamily="34" charset="0"/>
              </a:rPr>
            </a:br>
            <a:r>
              <a:rPr lang="ru-RU" sz="4800" b="1" dirty="0">
                <a:solidFill>
                  <a:schemeClr val="bg1"/>
                </a:solidFill>
                <a:ea typeface="Tahoma" pitchFamily="34" charset="0"/>
                <a:cs typeface="Tahoma" pitchFamily="34" charset="0"/>
              </a:rPr>
              <a:t>8 </a:t>
            </a:r>
            <a:r>
              <a:rPr lang="ru-RU" sz="4800" b="1" dirty="0" smtClean="0">
                <a:solidFill>
                  <a:schemeClr val="bg1"/>
                </a:solidFill>
                <a:ea typeface="Tahoma" pitchFamily="34" charset="0"/>
                <a:cs typeface="Tahoma" pitchFamily="34" charset="0"/>
              </a:rPr>
              <a:t>257 </a:t>
            </a:r>
            <a:r>
              <a:rPr lang="ru-RU" sz="4800" b="1" dirty="0">
                <a:solidFill>
                  <a:schemeClr val="bg1"/>
                </a:solidFill>
                <a:ea typeface="Tahoma" pitchFamily="34" charset="0"/>
                <a:cs typeface="Tahoma" pitchFamily="34" charset="0"/>
              </a:rPr>
              <a:t>кг.</a:t>
            </a:r>
          </a:p>
        </p:txBody>
      </p:sp>
      <p:sp>
        <p:nvSpPr>
          <p:cNvPr id="9" name="Заголовок 2"/>
          <p:cNvSpPr>
            <a:spLocks noGrp="1"/>
          </p:cNvSpPr>
          <p:nvPr/>
        </p:nvSpPr>
        <p:spPr>
          <a:xfrm>
            <a:off x="1210317" y="1349769"/>
            <a:ext cx="6723366" cy="594066"/>
          </a:xfrm>
          <a:prstGeom prst="rect">
            <a:avLst/>
          </a:prstGeom>
          <a:effectLst/>
        </p:spPr>
        <p:txBody>
          <a:bodyPr vert="horz" lIns="68580" tIns="34290" rIns="68580" bIns="3429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 indent="0" algn="ctr">
              <a:buNone/>
            </a:pPr>
            <a:endParaRPr lang="ru-RU" sz="2400" dirty="0"/>
          </a:p>
        </p:txBody>
      </p:sp>
      <p:pic>
        <p:nvPicPr>
          <p:cNvPr id="7" name="Picture 2" descr="\\192.168.0.26\exhange\!-=ПРОЕКТЫ=-!\=!OLAP отчеты!=\OLAP АФ Трио\фото предприятия\Покровка\Agro_Zhiv_02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36953"/>
          <a:stretch/>
        </p:blipFill>
        <p:spPr bwMode="auto">
          <a:xfrm>
            <a:off x="0" y="1311869"/>
            <a:ext cx="6209007" cy="2481845"/>
          </a:xfrm>
          <a:prstGeom prst="rect">
            <a:avLst/>
          </a:prstGeom>
          <a:noFill/>
          <a:ln>
            <a:noFill/>
          </a:ln>
          <a:extLst>
            <a:ext uri="{909E8E84-426E-40dd-AFC4-6F175D3DCCD1}">
              <a14:hiddenFill xmlns="" xmlns:a14="http://schemas.microsoft.com/office/drawing/2010/main">
                <a:solidFill>
                  <a:srgbClr val="FFFFFF"/>
                </a:solidFill>
              </a14:hiddenFill>
            </a:ext>
          </a:extLst>
        </p:spPr>
      </p:pic>
      <p:graphicFrame>
        <p:nvGraphicFramePr>
          <p:cNvPr id="8" name="Таблица 7"/>
          <p:cNvGraphicFramePr>
            <a:graphicFrameLocks noGrp="1"/>
          </p:cNvGraphicFramePr>
          <p:nvPr>
            <p:extLst>
              <p:ext uri="{D42A27DB-BD31-4B8C-83A1-F6EECF244321}">
                <p14:modId xmlns:p14="http://schemas.microsoft.com/office/powerpoint/2010/main" xmlns="" val="4212909945"/>
              </p:ext>
            </p:extLst>
          </p:nvPr>
        </p:nvGraphicFramePr>
        <p:xfrm>
          <a:off x="1168" y="3991163"/>
          <a:ext cx="9148868" cy="2485404"/>
        </p:xfrm>
        <a:graphic>
          <a:graphicData uri="http://schemas.openxmlformats.org/drawingml/2006/table">
            <a:tbl>
              <a:tblPr/>
              <a:tblGrid>
                <a:gridCol w="7523160"/>
                <a:gridCol w="1625708"/>
              </a:tblGrid>
              <a:tr h="387108">
                <a:tc>
                  <a:txBody>
                    <a:bodyPr/>
                    <a:lstStyle/>
                    <a:p>
                      <a:pPr algn="ctr" fontAlgn="b"/>
                      <a:r>
                        <a:rPr lang="ru-RU" sz="2800" b="1" i="0" u="none" strike="noStrike" dirty="0">
                          <a:solidFill>
                            <a:schemeClr val="bg1"/>
                          </a:solidFill>
                          <a:effectLst/>
                          <a:latin typeface="+mn-lt"/>
                        </a:rPr>
                        <a:t>Показатели</a:t>
                      </a:r>
                    </a:p>
                  </a:txBody>
                  <a:tcPr marL="706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60000"/>
                    </a:solidFill>
                  </a:tcPr>
                </a:tc>
                <a:tc>
                  <a:txBody>
                    <a:bodyPr/>
                    <a:lstStyle/>
                    <a:p>
                      <a:pPr algn="ctr" fontAlgn="b"/>
                      <a:r>
                        <a:rPr lang="ru-RU" sz="2800" b="1" i="0" u="none" strike="noStrike" dirty="0" smtClean="0">
                          <a:solidFill>
                            <a:schemeClr val="bg1"/>
                          </a:solidFill>
                          <a:effectLst/>
                          <a:latin typeface="+mn-lt"/>
                        </a:rPr>
                        <a:t>2014</a:t>
                      </a:r>
                      <a:endParaRPr lang="ru-RU" sz="2800" b="1" i="0" u="none" strike="noStrike" dirty="0">
                        <a:solidFill>
                          <a:schemeClr val="bg1"/>
                        </a:solidFill>
                        <a:effectLst/>
                        <a:latin typeface="+mn-lt"/>
                      </a:endParaRPr>
                    </a:p>
                  </a:txBody>
                  <a:tcPr marL="706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60000"/>
                    </a:solidFill>
                  </a:tcPr>
                </a:tc>
              </a:tr>
              <a:tr h="512906">
                <a:tc>
                  <a:txBody>
                    <a:bodyPr/>
                    <a:lstStyle/>
                    <a:p>
                      <a:pPr algn="l" fontAlgn="b"/>
                      <a:r>
                        <a:rPr lang="ru-RU" sz="2800" b="1" i="0" u="none" strike="noStrike" dirty="0" smtClean="0">
                          <a:effectLst/>
                          <a:latin typeface="+mn-lt"/>
                        </a:rPr>
                        <a:t>Валовый надой,</a:t>
                      </a:r>
                      <a:r>
                        <a:rPr lang="ru-RU" sz="2800" b="1" i="0" u="none" strike="noStrike" baseline="0" dirty="0" smtClean="0">
                          <a:effectLst/>
                          <a:latin typeface="+mn-lt"/>
                        </a:rPr>
                        <a:t> тонн</a:t>
                      </a:r>
                      <a:endParaRPr lang="ru-RU" sz="2800" b="1" i="0" u="none" strike="noStrike" dirty="0">
                        <a:effectLst/>
                        <a:latin typeface="+mn-lt"/>
                      </a:endParaRPr>
                    </a:p>
                  </a:txBody>
                  <a:tcPr marL="13500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ru-RU" sz="3200" b="1" i="0" u="none" strike="noStrike" dirty="0" smtClean="0">
                          <a:effectLst/>
                          <a:latin typeface="+mn-lt"/>
                        </a:rPr>
                        <a:t>20 285</a:t>
                      </a:r>
                      <a:endParaRPr lang="ru-RU" sz="3200" b="1" i="0" u="none" strike="noStrike" dirty="0">
                        <a:effectLst/>
                        <a:latin typeface="+mn-lt"/>
                      </a:endParaRPr>
                    </a:p>
                  </a:txBody>
                  <a:tcPr marL="706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12906">
                <a:tc>
                  <a:txBody>
                    <a:bodyPr/>
                    <a:lstStyle/>
                    <a:p>
                      <a:pPr algn="l" fontAlgn="b"/>
                      <a:r>
                        <a:rPr lang="ru-RU" sz="2800" b="1" i="0" u="none" strike="noStrike" dirty="0" smtClean="0">
                          <a:effectLst/>
                          <a:latin typeface="+mn-lt"/>
                        </a:rPr>
                        <a:t>Надой на 1 дойную голову, кг/сутки</a:t>
                      </a:r>
                      <a:endParaRPr lang="ru-RU" sz="2800" b="1" i="0" u="none" strike="noStrike" dirty="0">
                        <a:effectLst/>
                        <a:latin typeface="+mn-lt"/>
                      </a:endParaRPr>
                    </a:p>
                  </a:txBody>
                  <a:tcPr marL="13500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ru-RU" sz="3200" b="1" i="0" u="none" strike="noStrike" dirty="0" smtClean="0">
                          <a:effectLst/>
                          <a:latin typeface="+mn-lt"/>
                        </a:rPr>
                        <a:t>29,18</a:t>
                      </a:r>
                      <a:endParaRPr lang="ru-RU" sz="3200" b="1" i="0" u="none" strike="noStrike" dirty="0">
                        <a:effectLst/>
                        <a:latin typeface="+mn-lt"/>
                      </a:endParaRPr>
                    </a:p>
                  </a:txBody>
                  <a:tcPr marL="706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1290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2800" b="1" i="0" u="none" strike="noStrike" dirty="0" smtClean="0">
                          <a:effectLst/>
                          <a:latin typeface="+mn-lt"/>
                        </a:rPr>
                        <a:t>Среднегодовое поголовье основное стадо, гол</a:t>
                      </a:r>
                      <a:endParaRPr lang="ru-RU" sz="2800" b="1" i="0" u="none" strike="noStrike" dirty="0">
                        <a:effectLst/>
                        <a:latin typeface="+mn-lt"/>
                      </a:endParaRPr>
                    </a:p>
                  </a:txBody>
                  <a:tcPr marL="13500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ru-RU" sz="3200" b="1" i="0" u="none" strike="noStrike" dirty="0" smtClean="0">
                          <a:effectLst/>
                          <a:latin typeface="+mn-lt"/>
                        </a:rPr>
                        <a:t> 2 546 </a:t>
                      </a:r>
                      <a:endParaRPr lang="ru-RU" sz="3200" b="1" i="0" u="none" strike="noStrike" dirty="0">
                        <a:effectLst/>
                        <a:latin typeface="+mn-lt"/>
                      </a:endParaRPr>
                    </a:p>
                  </a:txBody>
                  <a:tcPr marL="706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12906">
                <a:tc>
                  <a:txBody>
                    <a:bodyPr/>
                    <a:lstStyle/>
                    <a:p>
                      <a:pPr algn="l" fontAlgn="b"/>
                      <a:r>
                        <a:rPr lang="ru-RU" sz="2800" b="1" i="0" u="none" strike="noStrike" dirty="0" smtClean="0">
                          <a:effectLst/>
                          <a:latin typeface="+mn-lt"/>
                        </a:rPr>
                        <a:t>Среднегодовое поголовье молодняк, гол</a:t>
                      </a:r>
                      <a:endParaRPr lang="ru-RU" sz="2800" b="1" i="0" u="none" strike="noStrike" dirty="0">
                        <a:effectLst/>
                        <a:latin typeface="+mn-lt"/>
                      </a:endParaRPr>
                    </a:p>
                  </a:txBody>
                  <a:tcPr marL="13500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ru-RU" sz="3200" b="1" i="0" u="none" strike="noStrike" dirty="0" smtClean="0">
                          <a:effectLst/>
                          <a:latin typeface="+mn-lt"/>
                        </a:rPr>
                        <a:t> 4 159 </a:t>
                      </a:r>
                      <a:endParaRPr lang="ru-RU" sz="3200" b="1" i="0" u="none" strike="noStrike" dirty="0">
                        <a:effectLst/>
                        <a:latin typeface="+mn-lt"/>
                      </a:endParaRPr>
                    </a:p>
                  </a:txBody>
                  <a:tcPr marL="7060" marR="7060" marT="706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3" name="Прямоугольник 12"/>
          <p:cNvSpPr/>
          <p:nvPr/>
        </p:nvSpPr>
        <p:spPr>
          <a:xfrm>
            <a:off x="6547847" y="1952628"/>
            <a:ext cx="2260259" cy="600164"/>
          </a:xfrm>
          <a:prstGeom prst="rect">
            <a:avLst/>
          </a:prstGeom>
        </p:spPr>
        <p:txBody>
          <a:bodyPr wrap="square">
            <a:spAutoFit/>
          </a:bodyPr>
          <a:lstStyle/>
          <a:p>
            <a:pPr algn="ctr"/>
            <a:endParaRPr lang="ru-RU" sz="3300" b="1" dirty="0">
              <a:solidFill>
                <a:schemeClr val="bg1"/>
              </a:solidFill>
              <a:latin typeface="+mj-lt"/>
              <a:ea typeface="Tahoma" pitchFamily="34" charset="0"/>
              <a:cs typeface="Tahoma" pitchFamily="34" charset="0"/>
            </a:endParaRPr>
          </a:p>
        </p:txBody>
      </p:sp>
      <p:sp>
        <p:nvSpPr>
          <p:cNvPr id="14" name="Прямоугольник 13"/>
          <p:cNvSpPr/>
          <p:nvPr/>
        </p:nvSpPr>
        <p:spPr>
          <a:xfrm>
            <a:off x="0" y="0"/>
            <a:ext cx="9144000" cy="857238"/>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ru-RU" sz="2800" b="1" dirty="0">
                <a:solidFill>
                  <a:srgbClr val="760000"/>
                </a:solidFill>
                <a:ea typeface="Tahoma" pitchFamily="34" charset="0"/>
                <a:cs typeface="Tahoma" pitchFamily="34" charset="0"/>
              </a:rPr>
              <a:t> Молочное животноводство.</a:t>
            </a:r>
            <a:br>
              <a:rPr lang="ru-RU" sz="2800" b="1" dirty="0">
                <a:solidFill>
                  <a:srgbClr val="760000"/>
                </a:solidFill>
                <a:ea typeface="Tahoma" pitchFamily="34" charset="0"/>
                <a:cs typeface="Tahoma" pitchFamily="34" charset="0"/>
              </a:rPr>
            </a:br>
            <a:r>
              <a:rPr lang="ru-RU" sz="2800" b="1" dirty="0">
                <a:solidFill>
                  <a:srgbClr val="760000"/>
                </a:solidFill>
                <a:ea typeface="Tahoma" pitchFamily="34" charset="0"/>
                <a:cs typeface="Tahoma" pitchFamily="34" charset="0"/>
              </a:rPr>
              <a:t>Показатели за 2014 год.</a:t>
            </a:r>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7786710" y="296294"/>
            <a:ext cx="1161112" cy="750099"/>
          </a:xfrm>
          <a:prstGeom prst="rect">
            <a:avLst/>
          </a:prstGeom>
          <a:noFill/>
          <a:ln>
            <a:noFill/>
          </a:ln>
        </p:spPr>
      </p:pic>
    </p:spTree>
    <p:extLst>
      <p:ext uri="{BB962C8B-B14F-4D97-AF65-F5344CB8AC3E}">
        <p14:creationId xmlns:p14="http://schemas.microsoft.com/office/powerpoint/2010/main" xmlns="" val="20825027"/>
      </p:ext>
    </p:extLst>
  </p:cSld>
  <p:clrMapOvr>
    <a:masterClrMapping/>
  </p:clrMapOvr>
  <mc:AlternateContent xmlns:mc="http://schemas.openxmlformats.org/markup-compatibility/2006">
    <mc:Choice xmlns:p14="http://schemas.microsoft.com/office/powerpoint/2010/main" xmlns="" Requires="p14">
      <p:transition spd="slow" p14:dur="3400" advTm="8000">
        <p14:reveal/>
      </p:transition>
    </mc:Choice>
    <mc:Fallback>
      <p:transition spd="slow" advTm="8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30670</TotalTime>
  <Words>324</Words>
  <Application>Microsoft Office PowerPoint</Application>
  <PresentationFormat>Экран (4:3)</PresentationFormat>
  <Paragraphs>104</Paragraphs>
  <Slides>11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Генеральный директор ООО «АГРОФИРМА ТРИО»                                  Евгения Юрьевна Уваркина,  член правления Национального Союза производителей молока «СОЮЗМОЛОКО»,  председатель Совета директоров Ассоциации сельхозтоваропроизводителей  Липецкой области, руководитель наблюдательного Совета СПССК «Объединенные производители молока», председатель профильной комиссии по АПК в Общественной палате РФ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Годовая премия</dc:title>
  <dc:creator>vanger</dc:creator>
  <cp:lastModifiedBy>user</cp:lastModifiedBy>
  <cp:revision>594</cp:revision>
  <cp:lastPrinted>2014-10-22T04:07:45Z</cp:lastPrinted>
  <dcterms:created xsi:type="dcterms:W3CDTF">2011-08-26T05:29:57Z</dcterms:created>
  <dcterms:modified xsi:type="dcterms:W3CDTF">2015-04-09T18:02:48Z</dcterms:modified>
</cp:coreProperties>
</file>