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  <p:sldMasterId id="2147483726" r:id="rId5"/>
    <p:sldMasterId id="2147483741" r:id="rId6"/>
    <p:sldMasterId id="2147483753" r:id="rId7"/>
    <p:sldMasterId id="2147483765" r:id="rId8"/>
    <p:sldMasterId id="2147483777" r:id="rId9"/>
  </p:sldMasterIdLst>
  <p:notesMasterIdLst>
    <p:notesMasterId r:id="rId59"/>
  </p:notesMasterIdLst>
  <p:sldIdLst>
    <p:sldId id="257" r:id="rId10"/>
    <p:sldId id="262" r:id="rId11"/>
    <p:sldId id="258" r:id="rId12"/>
    <p:sldId id="266" r:id="rId13"/>
    <p:sldId id="259" r:id="rId14"/>
    <p:sldId id="267" r:id="rId15"/>
    <p:sldId id="296" r:id="rId16"/>
    <p:sldId id="265" r:id="rId17"/>
    <p:sldId id="264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7" r:id="rId45"/>
    <p:sldId id="309" r:id="rId46"/>
    <p:sldId id="298" r:id="rId47"/>
    <p:sldId id="300" r:id="rId48"/>
    <p:sldId id="301" r:id="rId49"/>
    <p:sldId id="302" r:id="rId50"/>
    <p:sldId id="303" r:id="rId51"/>
    <p:sldId id="304" r:id="rId52"/>
    <p:sldId id="305" r:id="rId53"/>
    <p:sldId id="310" r:id="rId54"/>
    <p:sldId id="311" r:id="rId55"/>
    <p:sldId id="312" r:id="rId56"/>
    <p:sldId id="313" r:id="rId57"/>
    <p:sldId id="299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32C45-5577-4E6F-A914-12E40D36297D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34CACE01-46FD-4CB1-91CC-6DF9147A183E}">
      <dgm:prSet phldrT="[Текст]"/>
      <dgm:spPr/>
      <dgm:t>
        <a:bodyPr/>
        <a:lstStyle/>
        <a:p>
          <a:r>
            <a:rPr lang="ru-RU" b="1" dirty="0" smtClean="0"/>
            <a:t>МИП</a:t>
          </a:r>
        </a:p>
        <a:p>
          <a:r>
            <a:rPr lang="ru-RU" b="1" dirty="0" smtClean="0">
              <a:solidFill>
                <a:schemeClr val="tx1"/>
              </a:solidFill>
            </a:rPr>
            <a:t>или</a:t>
          </a:r>
        </a:p>
        <a:p>
          <a:r>
            <a:rPr lang="ru-RU" b="1" dirty="0" smtClean="0"/>
            <a:t>ВУЗ</a:t>
          </a:r>
          <a:endParaRPr lang="ru-RU" b="1" dirty="0"/>
        </a:p>
      </dgm:t>
    </dgm:pt>
    <dgm:pt modelId="{07E22110-8E8F-4247-8819-1836A8F549A4}" type="parTrans" cxnId="{F792AABF-4C1A-4CB9-81A5-52173B50A494}">
      <dgm:prSet/>
      <dgm:spPr/>
      <dgm:t>
        <a:bodyPr/>
        <a:lstStyle/>
        <a:p>
          <a:endParaRPr lang="ru-RU"/>
        </a:p>
      </dgm:t>
    </dgm:pt>
    <dgm:pt modelId="{296097B2-7477-45C1-9F29-0DF964FCDF1D}" type="sibTrans" cxnId="{F792AABF-4C1A-4CB9-81A5-52173B50A494}">
      <dgm:prSet/>
      <dgm:spPr/>
      <dgm:t>
        <a:bodyPr/>
        <a:lstStyle/>
        <a:p>
          <a:endParaRPr lang="ru-RU"/>
        </a:p>
      </dgm:t>
    </dgm:pt>
    <dgm:pt modelId="{BC454111-E25A-418B-B0C6-63E0561F25B2}">
      <dgm:prSet phldrT="[Текст]"/>
      <dgm:spPr/>
      <dgm:t>
        <a:bodyPr/>
        <a:lstStyle/>
        <a:p>
          <a:r>
            <a:rPr lang="ru-RU" b="1" dirty="0" smtClean="0"/>
            <a:t>УМНИК</a:t>
          </a:r>
          <a:endParaRPr lang="ru-RU" b="1" dirty="0"/>
        </a:p>
      </dgm:t>
    </dgm:pt>
    <dgm:pt modelId="{CB4F4842-2A4F-4647-AEBB-355ABF4F10BC}" type="parTrans" cxnId="{E337E3DC-C9C4-4542-903E-13A1C5B70025}">
      <dgm:prSet/>
      <dgm:spPr/>
      <dgm:t>
        <a:bodyPr/>
        <a:lstStyle/>
        <a:p>
          <a:endParaRPr lang="ru-RU"/>
        </a:p>
      </dgm:t>
    </dgm:pt>
    <dgm:pt modelId="{5B0FF884-0FD4-430B-BC14-2641933F6A9C}" type="sibTrans" cxnId="{E337E3DC-C9C4-4542-903E-13A1C5B70025}">
      <dgm:prSet/>
      <dgm:spPr/>
      <dgm:t>
        <a:bodyPr/>
        <a:lstStyle/>
        <a:p>
          <a:endParaRPr lang="ru-RU"/>
        </a:p>
      </dgm:t>
    </dgm:pt>
    <dgm:pt modelId="{2E097C22-D8A9-41BD-8D7C-CCED23E215B1}">
      <dgm:prSet phldrT="[Текст]"/>
      <dgm:spPr/>
      <dgm:t>
        <a:bodyPr/>
        <a:lstStyle/>
        <a:p>
          <a:r>
            <a:rPr lang="ru-RU" b="1" dirty="0" smtClean="0"/>
            <a:t>ФСИ</a:t>
          </a:r>
          <a:endParaRPr lang="ru-RU" b="1" dirty="0"/>
        </a:p>
      </dgm:t>
    </dgm:pt>
    <dgm:pt modelId="{6F4A8980-9716-4651-9FA0-22AC9F11C853}" type="parTrans" cxnId="{0A4595FF-D58E-4BF7-A155-209417B500D6}">
      <dgm:prSet/>
      <dgm:spPr/>
      <dgm:t>
        <a:bodyPr/>
        <a:lstStyle/>
        <a:p>
          <a:endParaRPr lang="ru-RU"/>
        </a:p>
      </dgm:t>
    </dgm:pt>
    <dgm:pt modelId="{53E93DCE-E76C-4828-8C21-0CDF6E3E81D9}" type="sibTrans" cxnId="{0A4595FF-D58E-4BF7-A155-209417B500D6}">
      <dgm:prSet/>
      <dgm:spPr/>
      <dgm:t>
        <a:bodyPr/>
        <a:lstStyle/>
        <a:p>
          <a:endParaRPr lang="ru-RU"/>
        </a:p>
      </dgm:t>
    </dgm:pt>
    <dgm:pt modelId="{1C7576B3-E9F1-42C7-976D-3FE2362CD399}">
      <dgm:prSet/>
      <dgm:spPr/>
      <dgm:t>
        <a:bodyPr/>
        <a:lstStyle/>
        <a:p>
          <a:endParaRPr lang="ru-RU"/>
        </a:p>
      </dgm:t>
    </dgm:pt>
    <dgm:pt modelId="{C2EFE372-FB74-4B69-A660-C1E77CD0996B}" type="parTrans" cxnId="{2DB62C6F-B7AF-4CBF-ACE0-C3265185E1B0}">
      <dgm:prSet/>
      <dgm:spPr/>
      <dgm:t>
        <a:bodyPr/>
        <a:lstStyle/>
        <a:p>
          <a:endParaRPr lang="ru-RU"/>
        </a:p>
      </dgm:t>
    </dgm:pt>
    <dgm:pt modelId="{E83AB051-833A-4E9E-B323-0DC147084102}" type="sibTrans" cxnId="{2DB62C6F-B7AF-4CBF-ACE0-C3265185E1B0}">
      <dgm:prSet/>
      <dgm:spPr/>
      <dgm:t>
        <a:bodyPr/>
        <a:lstStyle/>
        <a:p>
          <a:endParaRPr lang="ru-RU"/>
        </a:p>
      </dgm:t>
    </dgm:pt>
    <dgm:pt modelId="{E31DA8BE-585D-4D0B-A6C6-4ECF74B964A5}">
      <dgm:prSet/>
      <dgm:spPr/>
      <dgm:t>
        <a:bodyPr/>
        <a:lstStyle/>
        <a:p>
          <a:endParaRPr lang="ru-RU"/>
        </a:p>
      </dgm:t>
    </dgm:pt>
    <dgm:pt modelId="{B8FF1BF1-3B69-4D46-9CA6-03E4362EAFDB}" type="parTrans" cxnId="{3E4CFCAB-1515-4713-BF20-D457A6B2582D}">
      <dgm:prSet/>
      <dgm:spPr/>
      <dgm:t>
        <a:bodyPr/>
        <a:lstStyle/>
        <a:p>
          <a:endParaRPr lang="ru-RU"/>
        </a:p>
      </dgm:t>
    </dgm:pt>
    <dgm:pt modelId="{45B3E0E5-0379-423E-8F6F-54DC6891F31F}" type="sibTrans" cxnId="{3E4CFCAB-1515-4713-BF20-D457A6B2582D}">
      <dgm:prSet/>
      <dgm:spPr/>
      <dgm:t>
        <a:bodyPr/>
        <a:lstStyle/>
        <a:p>
          <a:endParaRPr lang="ru-RU"/>
        </a:p>
      </dgm:t>
    </dgm:pt>
    <dgm:pt modelId="{352344D9-94D0-419A-BE14-E9B24D4BD0BD}">
      <dgm:prSet/>
      <dgm:spPr/>
      <dgm:t>
        <a:bodyPr/>
        <a:lstStyle/>
        <a:p>
          <a:endParaRPr lang="ru-RU"/>
        </a:p>
      </dgm:t>
    </dgm:pt>
    <dgm:pt modelId="{98975288-3832-47CE-A7C9-E007CE05E5A9}" type="parTrans" cxnId="{7DC4D2FE-2D29-46F7-B675-A539490779DC}">
      <dgm:prSet/>
      <dgm:spPr/>
      <dgm:t>
        <a:bodyPr/>
        <a:lstStyle/>
        <a:p>
          <a:endParaRPr lang="ru-RU"/>
        </a:p>
      </dgm:t>
    </dgm:pt>
    <dgm:pt modelId="{409FA2A1-EEB2-4DDC-8EE3-C1FBA848C21B}" type="sibTrans" cxnId="{7DC4D2FE-2D29-46F7-B675-A539490779DC}">
      <dgm:prSet/>
      <dgm:spPr/>
      <dgm:t>
        <a:bodyPr/>
        <a:lstStyle/>
        <a:p>
          <a:endParaRPr lang="ru-RU"/>
        </a:p>
      </dgm:t>
    </dgm:pt>
    <dgm:pt modelId="{B152BA8B-D34C-4591-B254-2F7A0FF4B2F6}" type="pres">
      <dgm:prSet presAssocID="{41432C45-5577-4E6F-A914-12E40D36297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4EF2B85-89CF-41CF-A4C9-5F2D662EF75C}" type="pres">
      <dgm:prSet presAssocID="{34CACE01-46FD-4CB1-91CC-6DF9147A183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59F14-4281-40EA-A3FC-915B737069A6}" type="pres">
      <dgm:prSet presAssocID="{34CACE01-46FD-4CB1-91CC-6DF9147A183E}" presName="gear1srcNode" presStyleLbl="node1" presStyleIdx="0" presStyleCnt="3"/>
      <dgm:spPr/>
      <dgm:t>
        <a:bodyPr/>
        <a:lstStyle/>
        <a:p>
          <a:endParaRPr lang="ru-RU"/>
        </a:p>
      </dgm:t>
    </dgm:pt>
    <dgm:pt modelId="{E5D5E450-D4E3-4D39-BF70-B3BAFCDDD837}" type="pres">
      <dgm:prSet presAssocID="{34CACE01-46FD-4CB1-91CC-6DF9147A183E}" presName="gear1dstNode" presStyleLbl="node1" presStyleIdx="0" presStyleCnt="3"/>
      <dgm:spPr/>
      <dgm:t>
        <a:bodyPr/>
        <a:lstStyle/>
        <a:p>
          <a:endParaRPr lang="ru-RU"/>
        </a:p>
      </dgm:t>
    </dgm:pt>
    <dgm:pt modelId="{7870180B-C63B-4F23-A399-E859556AB01C}" type="pres">
      <dgm:prSet presAssocID="{BC454111-E25A-418B-B0C6-63E0561F25B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59AD7-B643-44E7-9C25-4228E73CA082}" type="pres">
      <dgm:prSet presAssocID="{BC454111-E25A-418B-B0C6-63E0561F25B2}" presName="gear2srcNode" presStyleLbl="node1" presStyleIdx="1" presStyleCnt="3"/>
      <dgm:spPr/>
      <dgm:t>
        <a:bodyPr/>
        <a:lstStyle/>
        <a:p>
          <a:endParaRPr lang="ru-RU"/>
        </a:p>
      </dgm:t>
    </dgm:pt>
    <dgm:pt modelId="{58E3863F-2D7E-4B5F-9859-97183FDA98A3}" type="pres">
      <dgm:prSet presAssocID="{BC454111-E25A-418B-B0C6-63E0561F25B2}" presName="gear2dstNode" presStyleLbl="node1" presStyleIdx="1" presStyleCnt="3"/>
      <dgm:spPr/>
      <dgm:t>
        <a:bodyPr/>
        <a:lstStyle/>
        <a:p>
          <a:endParaRPr lang="ru-RU"/>
        </a:p>
      </dgm:t>
    </dgm:pt>
    <dgm:pt modelId="{0E35BA48-A1D1-464F-87F9-91033C0A1415}" type="pres">
      <dgm:prSet presAssocID="{2E097C22-D8A9-41BD-8D7C-CCED23E215B1}" presName="gear3" presStyleLbl="node1" presStyleIdx="2" presStyleCnt="3"/>
      <dgm:spPr/>
      <dgm:t>
        <a:bodyPr/>
        <a:lstStyle/>
        <a:p>
          <a:endParaRPr lang="ru-RU"/>
        </a:p>
      </dgm:t>
    </dgm:pt>
    <dgm:pt modelId="{27E39325-5942-40F6-8FAC-04C8D6C1AABB}" type="pres">
      <dgm:prSet presAssocID="{2E097C22-D8A9-41BD-8D7C-CCED23E215B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D6A11-B000-4F68-A183-0C1400E52A89}" type="pres">
      <dgm:prSet presAssocID="{2E097C22-D8A9-41BD-8D7C-CCED23E215B1}" presName="gear3srcNode" presStyleLbl="node1" presStyleIdx="2" presStyleCnt="3"/>
      <dgm:spPr/>
      <dgm:t>
        <a:bodyPr/>
        <a:lstStyle/>
        <a:p>
          <a:endParaRPr lang="ru-RU"/>
        </a:p>
      </dgm:t>
    </dgm:pt>
    <dgm:pt modelId="{7C5BCD27-9BAE-473A-8CA7-48D5757BD78D}" type="pres">
      <dgm:prSet presAssocID="{2E097C22-D8A9-41BD-8D7C-CCED23E215B1}" presName="gear3dstNode" presStyleLbl="node1" presStyleIdx="2" presStyleCnt="3"/>
      <dgm:spPr/>
      <dgm:t>
        <a:bodyPr/>
        <a:lstStyle/>
        <a:p>
          <a:endParaRPr lang="ru-RU"/>
        </a:p>
      </dgm:t>
    </dgm:pt>
    <dgm:pt modelId="{6E51F4F0-BA0A-4DA8-A06B-5B2C20930A7B}" type="pres">
      <dgm:prSet presAssocID="{296097B2-7477-45C1-9F29-0DF964FCDF1D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ED324AB6-1882-47D9-95A1-181A0CC6C6F1}" type="pres">
      <dgm:prSet presAssocID="{5B0FF884-0FD4-430B-BC14-2641933F6A9C}" presName="connector2" presStyleLbl="sibTrans2D1" presStyleIdx="1" presStyleCnt="3" custAng="398546"/>
      <dgm:spPr/>
      <dgm:t>
        <a:bodyPr/>
        <a:lstStyle/>
        <a:p>
          <a:endParaRPr lang="ru-RU"/>
        </a:p>
      </dgm:t>
    </dgm:pt>
    <dgm:pt modelId="{6DEFF383-3648-411A-975B-FEC4135E2603}" type="pres">
      <dgm:prSet presAssocID="{53E93DCE-E76C-4828-8C21-0CDF6E3E81D9}" presName="connector3" presStyleLbl="sibTrans2D1" presStyleIdx="2" presStyleCnt="3" custAng="905158"/>
      <dgm:spPr/>
      <dgm:t>
        <a:bodyPr/>
        <a:lstStyle/>
        <a:p>
          <a:endParaRPr lang="ru-RU"/>
        </a:p>
      </dgm:t>
    </dgm:pt>
  </dgm:ptLst>
  <dgm:cxnLst>
    <dgm:cxn modelId="{BD6462E1-4B72-452D-A4DB-0B5EF9E75B5C}" type="presOf" srcId="{2E097C22-D8A9-41BD-8D7C-CCED23E215B1}" destId="{0E35BA48-A1D1-464F-87F9-91033C0A1415}" srcOrd="0" destOrd="0" presId="urn:microsoft.com/office/officeart/2005/8/layout/gear1"/>
    <dgm:cxn modelId="{7901389D-B980-430F-A09E-4F557FE14038}" type="presOf" srcId="{BC454111-E25A-418B-B0C6-63E0561F25B2}" destId="{1A159AD7-B643-44E7-9C25-4228E73CA082}" srcOrd="1" destOrd="0" presId="urn:microsoft.com/office/officeart/2005/8/layout/gear1"/>
    <dgm:cxn modelId="{20A172AB-C601-4908-8280-5BD90B58BB10}" type="presOf" srcId="{53E93DCE-E76C-4828-8C21-0CDF6E3E81D9}" destId="{6DEFF383-3648-411A-975B-FEC4135E2603}" srcOrd="0" destOrd="0" presId="urn:microsoft.com/office/officeart/2005/8/layout/gear1"/>
    <dgm:cxn modelId="{3E4CFCAB-1515-4713-BF20-D457A6B2582D}" srcId="{41432C45-5577-4E6F-A914-12E40D36297D}" destId="{E31DA8BE-585D-4D0B-A6C6-4ECF74B964A5}" srcOrd="4" destOrd="0" parTransId="{B8FF1BF1-3B69-4D46-9CA6-03E4362EAFDB}" sibTransId="{45B3E0E5-0379-423E-8F6F-54DC6891F31F}"/>
    <dgm:cxn modelId="{349A58F1-5236-4856-9795-18A1433FEA9B}" type="presOf" srcId="{41432C45-5577-4E6F-A914-12E40D36297D}" destId="{B152BA8B-D34C-4591-B254-2F7A0FF4B2F6}" srcOrd="0" destOrd="0" presId="urn:microsoft.com/office/officeart/2005/8/layout/gear1"/>
    <dgm:cxn modelId="{7DC4D2FE-2D29-46F7-B675-A539490779DC}" srcId="{41432C45-5577-4E6F-A914-12E40D36297D}" destId="{352344D9-94D0-419A-BE14-E9B24D4BD0BD}" srcOrd="3" destOrd="0" parTransId="{98975288-3832-47CE-A7C9-E007CE05E5A9}" sibTransId="{409FA2A1-EEB2-4DDC-8EE3-C1FBA848C21B}"/>
    <dgm:cxn modelId="{29CE016B-9691-4996-9368-850A18CD7723}" type="presOf" srcId="{34CACE01-46FD-4CB1-91CC-6DF9147A183E}" destId="{E5D5E450-D4E3-4D39-BF70-B3BAFCDDD837}" srcOrd="2" destOrd="0" presId="urn:microsoft.com/office/officeart/2005/8/layout/gear1"/>
    <dgm:cxn modelId="{8B6D1624-931B-4911-AEB4-9444AAC64D1B}" type="presOf" srcId="{296097B2-7477-45C1-9F29-0DF964FCDF1D}" destId="{6E51F4F0-BA0A-4DA8-A06B-5B2C20930A7B}" srcOrd="0" destOrd="0" presId="urn:microsoft.com/office/officeart/2005/8/layout/gear1"/>
    <dgm:cxn modelId="{C5E33B8C-B196-4F3D-A632-1569FEDEC622}" type="presOf" srcId="{BC454111-E25A-418B-B0C6-63E0561F25B2}" destId="{7870180B-C63B-4F23-A399-E859556AB01C}" srcOrd="0" destOrd="0" presId="urn:microsoft.com/office/officeart/2005/8/layout/gear1"/>
    <dgm:cxn modelId="{ED4358F5-A335-4AB7-A7F2-F4A8454C4122}" type="presOf" srcId="{34CACE01-46FD-4CB1-91CC-6DF9147A183E}" destId="{34EF2B85-89CF-41CF-A4C9-5F2D662EF75C}" srcOrd="0" destOrd="0" presId="urn:microsoft.com/office/officeart/2005/8/layout/gear1"/>
    <dgm:cxn modelId="{E337E3DC-C9C4-4542-903E-13A1C5B70025}" srcId="{41432C45-5577-4E6F-A914-12E40D36297D}" destId="{BC454111-E25A-418B-B0C6-63E0561F25B2}" srcOrd="1" destOrd="0" parTransId="{CB4F4842-2A4F-4647-AEBB-355ABF4F10BC}" sibTransId="{5B0FF884-0FD4-430B-BC14-2641933F6A9C}"/>
    <dgm:cxn modelId="{F1662E8F-B641-4A52-B7DC-0C4FFF021FA8}" type="presOf" srcId="{5B0FF884-0FD4-430B-BC14-2641933F6A9C}" destId="{ED324AB6-1882-47D9-95A1-181A0CC6C6F1}" srcOrd="0" destOrd="0" presId="urn:microsoft.com/office/officeart/2005/8/layout/gear1"/>
    <dgm:cxn modelId="{44C2B63C-D24C-453D-B648-8436F38C3EF5}" type="presOf" srcId="{2E097C22-D8A9-41BD-8D7C-CCED23E215B1}" destId="{27E39325-5942-40F6-8FAC-04C8D6C1AABB}" srcOrd="1" destOrd="0" presId="urn:microsoft.com/office/officeart/2005/8/layout/gear1"/>
    <dgm:cxn modelId="{F792AABF-4C1A-4CB9-81A5-52173B50A494}" srcId="{41432C45-5577-4E6F-A914-12E40D36297D}" destId="{34CACE01-46FD-4CB1-91CC-6DF9147A183E}" srcOrd="0" destOrd="0" parTransId="{07E22110-8E8F-4247-8819-1836A8F549A4}" sibTransId="{296097B2-7477-45C1-9F29-0DF964FCDF1D}"/>
    <dgm:cxn modelId="{F5340F40-E18A-4036-BF08-4FE681F178C9}" type="presOf" srcId="{2E097C22-D8A9-41BD-8D7C-CCED23E215B1}" destId="{7C5BCD27-9BAE-473A-8CA7-48D5757BD78D}" srcOrd="3" destOrd="0" presId="urn:microsoft.com/office/officeart/2005/8/layout/gear1"/>
    <dgm:cxn modelId="{0A4595FF-D58E-4BF7-A155-209417B500D6}" srcId="{41432C45-5577-4E6F-A914-12E40D36297D}" destId="{2E097C22-D8A9-41BD-8D7C-CCED23E215B1}" srcOrd="2" destOrd="0" parTransId="{6F4A8980-9716-4651-9FA0-22AC9F11C853}" sibTransId="{53E93DCE-E76C-4828-8C21-0CDF6E3E81D9}"/>
    <dgm:cxn modelId="{F95FCE43-0587-4EF9-9398-632198E05B74}" type="presOf" srcId="{BC454111-E25A-418B-B0C6-63E0561F25B2}" destId="{58E3863F-2D7E-4B5F-9859-97183FDA98A3}" srcOrd="2" destOrd="0" presId="urn:microsoft.com/office/officeart/2005/8/layout/gear1"/>
    <dgm:cxn modelId="{CE4188EC-09B2-4A22-B1E1-E801FEB2C6DB}" type="presOf" srcId="{34CACE01-46FD-4CB1-91CC-6DF9147A183E}" destId="{12E59F14-4281-40EA-A3FC-915B737069A6}" srcOrd="1" destOrd="0" presId="urn:microsoft.com/office/officeart/2005/8/layout/gear1"/>
    <dgm:cxn modelId="{2DB62C6F-B7AF-4CBF-ACE0-C3265185E1B0}" srcId="{41432C45-5577-4E6F-A914-12E40D36297D}" destId="{1C7576B3-E9F1-42C7-976D-3FE2362CD399}" srcOrd="5" destOrd="0" parTransId="{C2EFE372-FB74-4B69-A660-C1E77CD0996B}" sibTransId="{E83AB051-833A-4E9E-B323-0DC147084102}"/>
    <dgm:cxn modelId="{BCC15838-8AE1-407C-A053-DE4B97FF67C5}" type="presOf" srcId="{2E097C22-D8A9-41BD-8D7C-CCED23E215B1}" destId="{06DD6A11-B000-4F68-A183-0C1400E52A89}" srcOrd="2" destOrd="0" presId="urn:microsoft.com/office/officeart/2005/8/layout/gear1"/>
    <dgm:cxn modelId="{88E7A48C-E138-4859-B606-FE4D1CDF59C0}" type="presParOf" srcId="{B152BA8B-D34C-4591-B254-2F7A0FF4B2F6}" destId="{34EF2B85-89CF-41CF-A4C9-5F2D662EF75C}" srcOrd="0" destOrd="0" presId="urn:microsoft.com/office/officeart/2005/8/layout/gear1"/>
    <dgm:cxn modelId="{0121F923-C26B-4C06-9222-6DAADDEDD2AC}" type="presParOf" srcId="{B152BA8B-D34C-4591-B254-2F7A0FF4B2F6}" destId="{12E59F14-4281-40EA-A3FC-915B737069A6}" srcOrd="1" destOrd="0" presId="urn:microsoft.com/office/officeart/2005/8/layout/gear1"/>
    <dgm:cxn modelId="{255FF491-F9D4-4A05-98C7-911C512BE74D}" type="presParOf" srcId="{B152BA8B-D34C-4591-B254-2F7A0FF4B2F6}" destId="{E5D5E450-D4E3-4D39-BF70-B3BAFCDDD837}" srcOrd="2" destOrd="0" presId="urn:microsoft.com/office/officeart/2005/8/layout/gear1"/>
    <dgm:cxn modelId="{51E4CE18-97A5-408F-B43E-9353D8603BF8}" type="presParOf" srcId="{B152BA8B-D34C-4591-B254-2F7A0FF4B2F6}" destId="{7870180B-C63B-4F23-A399-E859556AB01C}" srcOrd="3" destOrd="0" presId="urn:microsoft.com/office/officeart/2005/8/layout/gear1"/>
    <dgm:cxn modelId="{092362E6-6627-4528-888A-8BAD0636B0FC}" type="presParOf" srcId="{B152BA8B-D34C-4591-B254-2F7A0FF4B2F6}" destId="{1A159AD7-B643-44E7-9C25-4228E73CA082}" srcOrd="4" destOrd="0" presId="urn:microsoft.com/office/officeart/2005/8/layout/gear1"/>
    <dgm:cxn modelId="{47FB8036-ACF3-4384-A41F-1923EB7840C6}" type="presParOf" srcId="{B152BA8B-D34C-4591-B254-2F7A0FF4B2F6}" destId="{58E3863F-2D7E-4B5F-9859-97183FDA98A3}" srcOrd="5" destOrd="0" presId="urn:microsoft.com/office/officeart/2005/8/layout/gear1"/>
    <dgm:cxn modelId="{026E2555-50D6-4DAC-9D5C-3BCB85E4DCEA}" type="presParOf" srcId="{B152BA8B-D34C-4591-B254-2F7A0FF4B2F6}" destId="{0E35BA48-A1D1-464F-87F9-91033C0A1415}" srcOrd="6" destOrd="0" presId="urn:microsoft.com/office/officeart/2005/8/layout/gear1"/>
    <dgm:cxn modelId="{B4E391FE-7CDE-49D9-BD5B-442E98B64D08}" type="presParOf" srcId="{B152BA8B-D34C-4591-B254-2F7A0FF4B2F6}" destId="{27E39325-5942-40F6-8FAC-04C8D6C1AABB}" srcOrd="7" destOrd="0" presId="urn:microsoft.com/office/officeart/2005/8/layout/gear1"/>
    <dgm:cxn modelId="{0E7A083E-519A-48C1-8AA8-70E8BAFC7149}" type="presParOf" srcId="{B152BA8B-D34C-4591-B254-2F7A0FF4B2F6}" destId="{06DD6A11-B000-4F68-A183-0C1400E52A89}" srcOrd="8" destOrd="0" presId="urn:microsoft.com/office/officeart/2005/8/layout/gear1"/>
    <dgm:cxn modelId="{6CFF1C88-82DD-410C-88F2-6A4C92B00076}" type="presParOf" srcId="{B152BA8B-D34C-4591-B254-2F7A0FF4B2F6}" destId="{7C5BCD27-9BAE-473A-8CA7-48D5757BD78D}" srcOrd="9" destOrd="0" presId="urn:microsoft.com/office/officeart/2005/8/layout/gear1"/>
    <dgm:cxn modelId="{45DAD1F8-EF38-44AB-971F-C1484DEB831E}" type="presParOf" srcId="{B152BA8B-D34C-4591-B254-2F7A0FF4B2F6}" destId="{6E51F4F0-BA0A-4DA8-A06B-5B2C20930A7B}" srcOrd="10" destOrd="0" presId="urn:microsoft.com/office/officeart/2005/8/layout/gear1"/>
    <dgm:cxn modelId="{B8D5EB0B-D514-4DCC-B603-FDD3299D09BD}" type="presParOf" srcId="{B152BA8B-D34C-4591-B254-2F7A0FF4B2F6}" destId="{ED324AB6-1882-47D9-95A1-181A0CC6C6F1}" srcOrd="11" destOrd="0" presId="urn:microsoft.com/office/officeart/2005/8/layout/gear1"/>
    <dgm:cxn modelId="{2236D062-763F-4B64-B3BD-4E1881A62AB4}" type="presParOf" srcId="{B152BA8B-D34C-4591-B254-2F7A0FF4B2F6}" destId="{6DEFF383-3648-411A-975B-FEC4135E2603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43848-B38B-4A6B-A0CC-60453215D544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AC68C-5976-45A2-8676-0B8A521C1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182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291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0534CA-9E59-40E0-8A05-A0FA07120635}" type="slidenum">
              <a:rPr lang="ru-RU" altLang="ru-RU" b="0">
                <a:solidFill>
                  <a:prstClr val="black"/>
                </a:solidFill>
              </a:rPr>
              <a:pPr eaLnBrk="1" hangingPunct="1"/>
              <a:t>16</a:t>
            </a:fld>
            <a:endParaRPr lang="ru-RU" altLang="ru-RU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95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ru-RU" smtClean="0">
              <a:latin typeface="Arial" pitchFamily="34" charset="0"/>
            </a:endParaRPr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C6C1C4-84ED-4BE3-86FE-E9FEB6DDAA9C}" type="slidenum">
              <a:rPr lang="en-GB" altLang="ru-RU" b="0">
                <a:solidFill>
                  <a:srgbClr val="000000"/>
                </a:solidFill>
              </a:rPr>
              <a:pPr eaLnBrk="1" hangingPunct="1"/>
              <a:t>17</a:t>
            </a:fld>
            <a:endParaRPr lang="en-GB" alt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74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00325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64458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74424031-9B7B-4FD4-9A57-8A2E86F0B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4482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195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 autoUpdateAnimBg="0"/>
      <p:bldP spid="436834" grpId="0" animBg="1" autoUpdateAnimBg="0"/>
      <p:bldP spid="436796" grpId="0" animBg="1" autoUpdateAnimBg="0"/>
      <p:bldP spid="436797" grpId="0" animBg="1" autoUpdateAnimBg="0"/>
      <p:bldP spid="436792" grpId="0" animBg="1" autoUpdateAnimBg="0"/>
      <p:bldP spid="436793" grpId="0" animBg="1" autoUpdateAnimBg="0"/>
      <p:bldP spid="436794" grpId="0" animBg="1" autoUpdateAnimBg="0"/>
      <p:bldP spid="436795" grpId="0" animBg="1" autoUpdateAnimBg="0"/>
      <p:bldP spid="436822" grpId="0" animBg="1" autoUpdateAnimBg="0"/>
      <p:bldP spid="436823" grpId="0" animBg="1" autoUpdateAnimBg="0"/>
      <p:bldP spid="436824" grpId="0" animBg="1" autoUpdateAnimBg="0"/>
      <p:bldP spid="436843" grpId="0" animBg="1" autoUpdateAnimBg="0"/>
      <p:bldP spid="436844" grpId="0" animBg="1" autoUpdateAnimBg="0"/>
      <p:bldP spid="436845" grpId="0" animBg="1" autoUpdateAnimBg="0"/>
      <p:bldP spid="436847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CF5F3-5314-4743-BB25-9EE499E7CA9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2263608"/>
      </p:ext>
    </p:extLst>
  </p:cSld>
  <p:clrMapOvr>
    <a:masterClrMapping/>
  </p:clrMapOvr>
  <p:transition advClick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BEA16338-3BEC-4D63-8426-6982678E81CC}" type="datetimeFigureOut">
              <a:rPr lang="ru-RU"/>
              <a:pPr>
                <a:defRPr/>
              </a:pPr>
              <a:t>08.11.2017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6218A5BF-723B-459F-88E0-72EAA35F94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31571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5D0E6914-BCE6-4929-877B-35DFA5E2AC78}" type="datetimeFigureOut">
              <a:rPr lang="ru-RU"/>
              <a:pPr>
                <a:defRPr/>
              </a:pPr>
              <a:t>08.11.2017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6AFC07AA-EFA4-4E5D-9381-C28C9BAD00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3799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F9A3ED62-CB86-46E2-ADEB-B5314442A14A}" type="datetimeFigureOut">
              <a:rPr lang="ru-RU"/>
              <a:pPr>
                <a:defRPr/>
              </a:pPr>
              <a:t>08.11.2017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E0BB5F70-E691-4AB2-B92B-F106AB7560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95149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25AAF863-1E75-46CD-829D-E533A1D2D887}" type="datetimeFigureOut">
              <a:rPr lang="ru-RU"/>
              <a:pPr>
                <a:defRPr/>
              </a:pPr>
              <a:t>08.11.2017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ADFCDB21-CC95-4A14-A2F0-8136E18304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80368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48980FA3-FAA4-4E6A-AECB-BA0B226E9001}" type="datetimeFigureOut">
              <a:rPr lang="ru-RU"/>
              <a:pPr>
                <a:defRPr/>
              </a:pPr>
              <a:t>08.11.2017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29A413E2-DF86-4DD0-92C2-E8BAA92899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2567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EE08FF59-3A4F-47CE-9B8C-8DB2C1764415}" type="datetimeFigureOut">
              <a:rPr lang="ru-RU"/>
              <a:pPr>
                <a:defRPr/>
              </a:pPr>
              <a:t>08.11.2017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18379275-FBAE-42E5-BB6F-5633360BFC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00865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6FC8A67F-37BF-4D1A-95EB-D7657AC674F9}" type="datetimeFigureOut">
              <a:rPr lang="ru-RU"/>
              <a:pPr>
                <a:defRPr/>
              </a:pPr>
              <a:t>08.11.2017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38B8494F-6186-4785-91F9-C5C0D65345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79394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EF584470-4857-4FEA-9B4F-786FDD93F3C5}" type="datetimeFigureOut">
              <a:rPr lang="ru-RU"/>
              <a:pPr>
                <a:defRPr/>
              </a:pPr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9B23B1B8-5D57-41CD-A499-55BEB2722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5881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CF19E2E3-987C-495E-B36B-862EC3AF09CC}" type="datetimeFigureOut">
              <a:rPr lang="ru-RU"/>
              <a:pPr>
                <a:defRPr/>
              </a:pPr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F101F753-1449-4969-9C1F-F6AEA591F7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2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6DFE-DF45-4DFD-9740-68F203705A6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84360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EF818F0F-B725-45DD-AB65-1B98D1BF154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955813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74424031-9B7B-4FD4-9A57-8A2E86F0B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  <p:sp>
        <p:nvSpPr>
          <p:cNvPr id="24" name="AutoShape 75"/>
          <p:cNvSpPr>
            <a:spLocks noChangeArrowheads="1"/>
          </p:cNvSpPr>
          <p:nvPr/>
        </p:nvSpPr>
        <p:spPr bwMode="gray">
          <a:xfrm>
            <a:off x="775608" y="3869714"/>
            <a:ext cx="968127" cy="939034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25" name="AutoShape 76"/>
          <p:cNvSpPr>
            <a:spLocks noChangeArrowheads="1"/>
          </p:cNvSpPr>
          <p:nvPr/>
        </p:nvSpPr>
        <p:spPr bwMode="gray">
          <a:xfrm>
            <a:off x="792082" y="2778794"/>
            <a:ext cx="968127" cy="939034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26" name="AutoShape 77"/>
          <p:cNvSpPr>
            <a:spLocks noChangeArrowheads="1"/>
          </p:cNvSpPr>
          <p:nvPr/>
        </p:nvSpPr>
        <p:spPr bwMode="gray">
          <a:xfrm>
            <a:off x="2133393" y="2212504"/>
            <a:ext cx="968127" cy="93903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pic>
        <p:nvPicPr>
          <p:cNvPr id="520193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131" y="394606"/>
            <a:ext cx="1524000" cy="152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92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195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 autoUpdateAnimBg="0"/>
      <p:bldP spid="436834" grpId="0" animBg="1" autoUpdateAnimBg="0"/>
      <p:bldP spid="436796" grpId="0" animBg="1" autoUpdateAnimBg="0"/>
      <p:bldP spid="436797" grpId="0" animBg="1" autoUpdateAnimBg="0"/>
      <p:bldP spid="436792" grpId="0" animBg="1" autoUpdateAnimBg="0"/>
      <p:bldP spid="436793" grpId="0" animBg="1" autoUpdateAnimBg="0"/>
      <p:bldP spid="436794" grpId="0" animBg="1" autoUpdateAnimBg="0"/>
      <p:bldP spid="436795" grpId="0" animBg="1" autoUpdateAnimBg="0"/>
      <p:bldP spid="436822" grpId="0" animBg="1" autoUpdateAnimBg="0"/>
      <p:bldP spid="436823" grpId="0" animBg="1" autoUpdateAnimBg="0"/>
      <p:bldP spid="436824" grpId="0" animBg="1" autoUpdateAnimBg="0"/>
      <p:bldP spid="436843" grpId="0" animBg="1" autoUpdateAnimBg="0"/>
      <p:bldP spid="436844" grpId="0" animBg="1" autoUpdateAnimBg="0"/>
      <p:bldP spid="436845" grpId="0" animBg="1" autoUpdateAnimBg="0"/>
      <p:bldP spid="436847" grpId="0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63" y="1484784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012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4B118A68-3F13-4C5D-BBD0-B332081CEF2D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 dirty="0">
              <a:solidFill>
                <a:srgbClr val="30311D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18" t="38255" r="52546" b="41685"/>
          <a:stretch/>
        </p:blipFill>
        <p:spPr>
          <a:xfrm>
            <a:off x="8202753" y="79015"/>
            <a:ext cx="841257" cy="467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651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4B8E6-0429-414B-96FB-81A15140A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885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5AAA-FE7F-4E94-BE9B-8FF57513C28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465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6290-9BAF-4E84-9573-B44DDDBC2323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720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15073-8F08-4E07-9B1C-C650D41CDE31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407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E00AD-48E0-46B5-A93B-0066750DBD5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11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012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4B118A68-3F13-4C5D-BBD0-B332081CEF2D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 dirty="0">
              <a:solidFill>
                <a:srgbClr val="30311D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18" t="38255" r="52546" b="41685"/>
          <a:stretch/>
        </p:blipFill>
        <p:spPr>
          <a:xfrm>
            <a:off x="8202753" y="79015"/>
            <a:ext cx="841257" cy="467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7915351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431D-CAC0-480F-BB12-80973B431030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522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3DDB4-D806-41C5-9DEF-A868AC1591D8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41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CF5F3-5314-4743-BB25-9EE499E7CA9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3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6DFE-DF45-4DFD-9740-68F203705A6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579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EF818F0F-B725-45DD-AB65-1B98D1BF154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145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7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2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40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2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4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7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7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7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9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4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7"/>
            <a:ext cx="5105400" cy="1470025"/>
          </a:xfrm>
        </p:spPr>
        <p:txBody>
          <a:bodyPr/>
          <a:lstStyle>
            <a:lvl1pPr algn="ctr"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21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74424031-9B7B-4FD4-9A57-8A2E86F0B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  <p:pic>
        <p:nvPicPr>
          <p:cNvPr id="22" name="Рисунок 21" descr="Союз ИТЦ Лого без фона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0263" y="437377"/>
            <a:ext cx="1554717" cy="1554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53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195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 autoUpdateAnimBg="0"/>
      <p:bldP spid="436834" grpId="0" animBg="1" autoUpdateAnimBg="0"/>
      <p:bldP spid="436796" grpId="0" animBg="1" autoUpdateAnimBg="0"/>
      <p:bldP spid="436797" grpId="0" animBg="1" autoUpdateAnimBg="0"/>
      <p:bldP spid="436792" grpId="0" animBg="1" autoUpdateAnimBg="0"/>
      <p:bldP spid="436793" grpId="0" animBg="1" autoUpdateAnimBg="0"/>
      <p:bldP spid="436794" grpId="0" animBg="1" autoUpdateAnimBg="0"/>
      <p:bldP spid="436795" grpId="0" animBg="1" autoUpdateAnimBg="0"/>
      <p:bldP spid="436822" grpId="0" animBg="1" autoUpdateAnimBg="0"/>
      <p:bldP spid="436823" grpId="0" animBg="1" autoUpdateAnimBg="0"/>
      <p:bldP spid="436824" grpId="0" animBg="1" autoUpdateAnimBg="0"/>
      <p:bldP spid="436843" grpId="0" animBg="1" autoUpdateAnimBg="0"/>
      <p:bldP spid="436844" grpId="0" animBg="1" autoUpdateAnimBg="0"/>
      <p:bldP spid="436845" grpId="0" animBg="1" autoUpdateAnimBg="0"/>
      <p:bldP spid="436847" grpId="0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24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012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4B118A68-3F13-4C5D-BBD0-B332081CEF2D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 dirty="0">
              <a:solidFill>
                <a:srgbClr val="30311D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18" t="38255" r="52546" b="41685"/>
          <a:stretch/>
        </p:blipFill>
        <p:spPr>
          <a:xfrm>
            <a:off x="8202753" y="79015"/>
            <a:ext cx="841257" cy="467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5129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4B8E6-0429-414B-96FB-81A15140A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551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45"/>
            <a:ext cx="3903662" cy="53609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45"/>
            <a:ext cx="3905250" cy="53609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5AAA-FE7F-4E94-BE9B-8FF57513C28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974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6290-9BAF-4E84-9573-B44DDDBC2323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63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4B8E6-0429-414B-96FB-81A15140A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080105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15073-8F08-4E07-9B1C-C650D41CDE31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89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E00AD-48E0-46B5-A93B-0066750DBD5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5254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431D-CAC0-480F-BB12-80973B431030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465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3DDB4-D806-41C5-9DEF-A868AC1591D8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694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CF5F3-5314-4743-BB25-9EE499E7CA9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216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42" y="65096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96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6DFE-DF45-4DFD-9740-68F203705A6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186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92" y="65096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45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7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EF818F0F-B725-45DD-AB65-1B98D1BF154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894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2797175" y="0"/>
            <a:ext cx="1692275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0" y="0"/>
            <a:ext cx="27971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4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7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8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pic>
        <p:nvPicPr>
          <p:cNvPr id="19" name="Picture 1739" descr="Lo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238625"/>
            <a:ext cx="1922463" cy="1320800"/>
          </a:xfrm>
          <a:prstGeom prst="rect">
            <a:avLst/>
          </a:prstGeom>
          <a:gradFill rotWithShape="1">
            <a:gsLst>
              <a:gs pos="0">
                <a:srgbClr val="008080">
                  <a:alpha val="0"/>
                </a:srgbClr>
              </a:gs>
              <a:gs pos="100000">
                <a:srgbClr val="003B3B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20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21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22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C835-4F52-4EB8-8248-590F0ED64872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237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23" y="195263"/>
            <a:ext cx="7958138" cy="70961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18" t="38255" r="52546" b="41685"/>
          <a:stretch/>
        </p:blipFill>
        <p:spPr>
          <a:xfrm>
            <a:off x="8202753" y="79015"/>
            <a:ext cx="841257" cy="467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3738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33C30-6E65-4E9B-8672-BA5A278E7F91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19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5AAA-FE7F-4E94-BE9B-8FF57513C28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053654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99293-9A75-47BC-BBAE-8FA71CAB9B5F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274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2F42-79E5-4AC1-A119-BECD80723F42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721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CE6B3-FF16-42BB-AFFB-762CE9229439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035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793B1-CDE0-4358-B60F-02AB0B9756C2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800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98FEE-81FA-4F91-BFBC-5426D2A16DD7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350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5F6E-C237-4524-9798-2D1710DCF6CD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11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1E44B-3096-4455-AA95-CB6FF2952C57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88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9288" y="195263"/>
            <a:ext cx="1992312" cy="6329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19175" y="195263"/>
            <a:ext cx="5827713" cy="6329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5490D-1649-4822-BCDF-5658551A9CFE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150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175" y="195263"/>
            <a:ext cx="7958138" cy="7096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1ED6-138E-4F83-A1EA-11380799A542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3945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924300"/>
            <a:ext cx="3810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3810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8719F-3F56-4563-BB1A-06EE7B54D985}" type="slidenum">
              <a:rPr lang="ru-RU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912423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6290-9BAF-4E84-9573-B44DDDBC2323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96255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5CB39-73A1-4733-BDB9-5681724EA672}" type="slidenum">
              <a:rPr lang="ru-RU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387211"/>
      </p:ext>
    </p:extLst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2797175" y="0"/>
            <a:ext cx="1692275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0" y="0"/>
            <a:ext cx="27971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4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7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8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20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21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22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C835-4F52-4EB8-8248-590F0ED64872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76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23" y="195263"/>
            <a:ext cx="7958138" cy="70961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18" t="38255" r="52546" b="41685"/>
          <a:stretch/>
        </p:blipFill>
        <p:spPr>
          <a:xfrm>
            <a:off x="8202753" y="79015"/>
            <a:ext cx="841257" cy="467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5322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33C30-6E65-4E9B-8672-BA5A278E7F91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418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99293-9A75-47BC-BBAE-8FA71CAB9B5F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780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2F42-79E5-4AC1-A119-BECD80723F42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688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CE6B3-FF16-42BB-AFFB-762CE9229439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18" t="38255" r="52546" b="41685"/>
          <a:stretch/>
        </p:blipFill>
        <p:spPr>
          <a:xfrm>
            <a:off x="8202753" y="79015"/>
            <a:ext cx="841257" cy="467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97131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793B1-CDE0-4358-B60F-02AB0B9756C2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18" t="38255" r="52546" b="41685"/>
          <a:stretch/>
        </p:blipFill>
        <p:spPr>
          <a:xfrm>
            <a:off x="8202753" y="79015"/>
            <a:ext cx="841257" cy="467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6762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98FEE-81FA-4F91-BFBC-5426D2A16DD7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950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5F6E-C237-4524-9798-2D1710DCF6CD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9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15073-8F08-4E07-9B1C-C650D41CDE31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249727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1E44B-3096-4455-AA95-CB6FF2952C57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857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9288" y="195263"/>
            <a:ext cx="1992312" cy="6329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19175" y="195263"/>
            <a:ext cx="5827713" cy="6329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5490D-1649-4822-BCDF-5658551A9CFE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447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175" y="195263"/>
            <a:ext cx="7958138" cy="7096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Rectangle 4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1ED6-138E-4F83-A1EA-11380799A542}" type="slidenum">
              <a:rPr lang="en-US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924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924300"/>
            <a:ext cx="3810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3810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8719F-3F56-4563-BB1A-06EE7B54D985}" type="slidenum">
              <a:rPr lang="ru-RU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437081"/>
      </p:ext>
    </p:extLst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5CB39-73A1-4733-BDB9-5681724EA672}" type="slidenum">
              <a:rPr lang="ru-RU">
                <a:solidFill>
                  <a:srgbClr val="30311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367120"/>
      </p:ext>
    </p:extLst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" y="790575"/>
            <a:ext cx="9105900" cy="6067425"/>
            <a:chOff x="-4163" y="-2540"/>
            <a:chExt cx="14110" cy="9400"/>
          </a:xfrm>
        </p:grpSpPr>
        <p:pic>
          <p:nvPicPr>
            <p:cNvPr id="5" name="Picture 6" descr="Train gradient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63" y="-2540"/>
              <a:ext cx="14101" cy="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8"/>
            <p:cNvCxnSpPr/>
            <p:nvPr userDrawn="1"/>
          </p:nvCxnSpPr>
          <p:spPr>
            <a:xfrm flipV="1">
              <a:off x="2449" y="3591"/>
              <a:ext cx="1277" cy="3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2"/>
            <p:cNvCxnSpPr/>
            <p:nvPr userDrawn="1"/>
          </p:nvCxnSpPr>
          <p:spPr>
            <a:xfrm flipV="1">
              <a:off x="3802" y="3408"/>
              <a:ext cx="6136" cy="184"/>
            </a:xfrm>
            <a:prstGeom prst="line">
              <a:avLst/>
            </a:prstGeom>
            <a:ln w="57150">
              <a:gradFill flip="none" rotWithShape="1">
                <a:gsLst>
                  <a:gs pos="30000">
                    <a:srgbClr val="FFC000"/>
                  </a:gs>
                  <a:gs pos="76000">
                    <a:srgbClr val="B08600"/>
                  </a:gs>
                  <a:gs pos="100000">
                    <a:srgbClr val="684F0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78" name="Title Placeholder 1"/>
          <p:cNvSpPr>
            <a:spLocks noGrp="1"/>
          </p:cNvSpPr>
          <p:nvPr>
            <p:ph type="ctrTitle"/>
          </p:nvPr>
        </p:nvSpPr>
        <p:spPr>
          <a:xfrm>
            <a:off x="4356100" y="2806700"/>
            <a:ext cx="4689475" cy="584200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356100" y="3398838"/>
            <a:ext cx="4714875" cy="534987"/>
          </a:xfrm>
        </p:spPr>
        <p:txBody>
          <a:bodyPr/>
          <a:lstStyle>
            <a:lvl1pPr>
              <a:defRPr sz="2400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622064430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F8CE3ED-A3E0-44A5-B2EA-109FDE4B8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078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E27AAD1-33E0-45AE-BA24-4B50DC7BC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817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FC91EC9-52CD-4D53-A2CD-F4CAADDD8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59726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A460D7A-E38F-4C04-AFEB-615E41438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46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E00AD-48E0-46B5-A93B-0066750DBD5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14670"/>
      </p:ext>
    </p:extLst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52D1F69-E55D-4C78-8E87-CD3468E70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37046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CFB5893-1161-47A2-8AA8-6BF9FABBE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2756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2D0241F-8778-4CFD-A82A-724961E22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7675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1C4A36F-E913-41EC-AB6F-064B7567B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67874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C554E5C-121C-474E-BDC7-8A5846CE0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8039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C1072F7-3486-41CB-8B33-AC864038C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197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084F4DA-CC97-4ADD-B1BB-A2C12A8D67E6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6591ED-D881-4038-89C5-E478C7135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03506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307CEB-3555-48D1-A68A-43E2AC6B342F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E74664-8F8A-4E4B-81B7-204161BCE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30060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FEA849C-AEE9-44E8-95C4-56D819A91768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A9175BC-FBA8-4460-902D-E645ABC9B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2537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EB1BE4-B4DD-427B-A33B-8C2B24CAAF22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BE39FB-EE79-4F6C-8197-590C8790C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77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431D-CAC0-480F-BB12-80973B431030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908255"/>
      </p:ext>
    </p:extLst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7AE6CB-9B16-44A4-8DD1-0071A5F75553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6CC761-1C7C-4483-8EDE-4A1D48B4A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25194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E64130-306E-4569-82DB-76E62FC00392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C4D9D-99B4-43ED-991E-C9C532B83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79631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DD66CE-029D-451E-92EB-5624E1262472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736CD7A-4650-4BB5-A430-6805E0023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63625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AA45B-3FB7-4A85-9EBD-5C9536F22F25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D36BA2D-D8C6-4186-8092-5717EF2B4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6955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BEE7DA-CA4E-4D05-A579-DC014175DFCA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8EAD82-0780-4A1B-B51E-2278D9CF2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4038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24821B5-4820-4966-BEB9-95F8E7CF7E68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7F8C6F8-8792-4281-893C-E4EBD838D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48813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2204D79-DC83-432B-B607-B22733A4563B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BA2D15-1557-475E-9A59-BB60CB4AF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6195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C3A7EEE-3309-4E5A-B0D6-6E85EEF3B6E6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C50ED6B-2B85-491C-8D8A-CE63D23CD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09682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B85AE01A-1EB7-4C72-92F2-DED04245AED0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4685F6E-08F4-47B8-AC3E-3EC54567E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19240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EC041C6-F71D-4358-8F00-FBA99FCA0732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C05DB85-316A-4116-A4D5-BEC12294E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306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3DDB4-D806-41C5-9DEF-A868AC1591D8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156771"/>
      </p:ext>
    </p:extLst>
  </p:cSld>
  <p:clrMapOvr>
    <a:masterClrMapping/>
  </p:clrMapOvr>
  <p:transition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8976D6F-BC55-46C3-936A-A49B787A07C2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B7774229-4D18-4339-852F-AFE3E70D9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27184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41ABD74-02B9-4B28-918A-602DDEEBDF60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796B80D-2515-42FA-B8B3-7969BCB58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3471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787DACF-A4A0-4191-8C8D-4C3D7B92F026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F8C6047-39C6-4E6D-991A-3B41BBD59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26056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F4254F3-1210-458A-8A6E-6BCCEDB8FE20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0F1DBF6-5091-4D67-8267-90FCF43C7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37703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918AEF06-E315-4468-82EB-213837264302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8060E34-5445-46DB-8D72-4A8CBCF01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34500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E4DD8DB-8970-4887-9CD3-C08E4B72C9BF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99D5F5C-1823-4636-802E-0670DCFFE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23662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C9ECCA6-FBEA-4B1E-92F8-53169BFA25F8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EBADFBF-7D43-431B-B956-D3FF985AE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392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C2A7ABC-CC6E-4569-AE97-41E393C11E00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2181095-2D40-44B9-A142-1359AE453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99607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D495677E-A78D-485E-AB40-8D4B5943821C}" type="datetimeFigureOut">
              <a:rPr lang="ru-RU"/>
              <a:pPr>
                <a:defRPr/>
              </a:pPr>
              <a:t>08.11.2017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9738C891-8478-42FC-9244-018638D994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6031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933B23E4-4484-461D-B5B7-4920C30E272A}" type="datetimeFigureOut">
              <a:rPr lang="ru-RU"/>
              <a:pPr>
                <a:defRPr/>
              </a:pPr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  <a:extLst/>
          </a:lstStyle>
          <a:p>
            <a:pPr>
              <a:defRPr/>
            </a:pPr>
            <a:fld id="{E7EC4CBF-7580-442D-BBB7-9FC5AFA1E5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91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360" y="0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3C719-1CCE-455E-B1F4-D71B9E95281B}" type="slidenum">
              <a:rPr lang="en-US">
                <a:solidFill>
                  <a:srgbClr val="30311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8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360" y="0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3C719-1CCE-455E-B1F4-D71B9E95281B}" type="slidenum">
              <a:rPr lang="en-US">
                <a:solidFill>
                  <a:srgbClr val="30311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65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9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6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2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4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364" y="0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45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7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3C719-1CCE-455E-B1F4-D71B9E95281B}" type="slidenum">
              <a:rPr lang="en-US">
                <a:solidFill>
                  <a:srgbClr val="30311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05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100">
          <a:solidFill>
            <a:schemeClr val="tx2"/>
          </a:solidFill>
          <a:latin typeface="+mn-lt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800">
          <a:solidFill>
            <a:schemeClr val="tx2"/>
          </a:solidFill>
          <a:latin typeface="+mn-lt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1500">
          <a:solidFill>
            <a:schemeClr val="tx2"/>
          </a:solidFill>
          <a:latin typeface="+mn-lt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500">
          <a:solidFill>
            <a:schemeClr val="tx2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500">
          <a:solidFill>
            <a:schemeClr val="tx2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500">
          <a:solidFill>
            <a:schemeClr val="tx2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500">
          <a:solidFill>
            <a:schemeClr val="tx2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5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114425"/>
            <a:ext cx="7834313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512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19175" y="195263"/>
            <a:ext cx="795813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512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C84A12-9963-445B-AD28-BE8EC04B9501}" type="slidenum">
              <a:rPr lang="en-US">
                <a:solidFill>
                  <a:srgbClr val="30311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11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</p:bld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114425"/>
            <a:ext cx="7834313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512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19175" y="195263"/>
            <a:ext cx="795813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512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C84A12-9963-445B-AD28-BE8EC04B9501}" type="slidenum">
              <a:rPr lang="en-US">
                <a:solidFill>
                  <a:srgbClr val="30311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83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</p:bld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6276975"/>
            <a:ext cx="9144000" cy="9525"/>
          </a:xfrm>
          <a:prstGeom prst="line">
            <a:avLst/>
          </a:prstGeom>
          <a:ln w="57150">
            <a:gradFill flip="none" rotWithShape="1">
              <a:gsLst>
                <a:gs pos="30000">
                  <a:srgbClr val="FFC000"/>
                </a:gs>
                <a:gs pos="76000">
                  <a:srgbClr val="B08600"/>
                </a:gs>
                <a:gs pos="100000">
                  <a:srgbClr val="684F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2125663" y="649288"/>
            <a:ext cx="70183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4025" y="2495550"/>
            <a:ext cx="859155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2013" y="6378575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64C2CF-4ED2-4E61-8A76-3870A2C77C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6150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44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1525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2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n-ea"/>
          <a:cs typeface="+mn-cs"/>
        </a:defRPr>
      </a:lvl1pPr>
      <a:lvl2pPr marL="268288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550863" indent="-2809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82073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62038" indent="-2397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916AEA-078B-4D54-8041-0419D5363FE1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1F99F3-AFC7-4005-9D57-F8634AEDB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947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5EAAD99-EFF6-4DD6-884F-FDACB86CC4FE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C5C4274-ABD6-4748-BE4A-94C86F1EE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68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23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rgbClr val="E7DEC9">
                    <a:shade val="50000"/>
                  </a:srgbClr>
                </a:solidFill>
                <a:latin typeface="Verdana"/>
              </a:defRPr>
            </a:lvl1pPr>
            <a:extLst/>
          </a:lstStyle>
          <a:p>
            <a:pPr>
              <a:defRPr/>
            </a:pPr>
            <a:fld id="{AFAF744D-66C9-414D-BA70-F51E6C597824}" type="datetimeFigureOut">
              <a:rPr lang="ru-RU"/>
              <a:pPr>
                <a:defRPr/>
              </a:pPr>
              <a:t>08.11.2017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rgbClr val="E7DEC9">
                    <a:shade val="50000"/>
                  </a:srgbClr>
                </a:solidFill>
                <a:latin typeface="Verdana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rgbClr val="E7DEC9">
                    <a:shade val="50000"/>
                  </a:srgbClr>
                </a:solidFill>
                <a:latin typeface="Verdana"/>
              </a:defRPr>
            </a:lvl1pPr>
            <a:extLst/>
          </a:lstStyle>
          <a:p>
            <a:pPr>
              <a:defRPr/>
            </a:pPr>
            <a:fld id="{966BD523-CBE3-4B7E-A997-E51CF80D6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642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CADC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E100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E100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2425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40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3198013" y="2307994"/>
            <a:ext cx="5796950" cy="1470025"/>
          </a:xfrm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/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Программы Фонда содействия инновациям (УМНИК, СТАРТ) как эффективный инструмент вовлечения одарённой молодёжи в инновационную деятельность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81246" y="1806015"/>
            <a:ext cx="1868340" cy="3671996"/>
            <a:chOff x="2061712" y="2104845"/>
            <a:chExt cx="1446471" cy="3114139"/>
          </a:xfrm>
        </p:grpSpPr>
        <p:pic>
          <p:nvPicPr>
            <p:cNvPr id="6" name="Рисунок 5" descr="economia-abruzzo_corsi-di-formazione-per-gli-imprenditori-dell-aquila.jp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68183" y="2104845"/>
              <a:ext cx="1440000" cy="9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Рисунок 6" descr="kobi-kredileri-107-milyar-liraya-ulasti-620x372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61712" y="4304584"/>
              <a:ext cx="1440000" cy="914400"/>
            </a:xfrm>
            <a:prstGeom prst="rect">
              <a:avLst/>
            </a:prstGeom>
            <a:ln w="158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 descr="featured-img-high-rez.jpg"/>
            <p:cNvPicPr>
              <a:picLocks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2064136" y="3217651"/>
              <a:ext cx="1429562" cy="923028"/>
            </a:xfrm>
            <a:prstGeom prst="rect">
              <a:avLst/>
            </a:prstGeom>
            <a:ln w="158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6515" y="5618830"/>
            <a:ext cx="2196522" cy="122269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036922" y="5724323"/>
            <a:ext cx="3107078" cy="1033009"/>
            <a:chOff x="5913361" y="5824991"/>
            <a:chExt cx="3107078" cy="103300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6207" t="40360" r="-2197" b="41502"/>
            <a:stretch/>
          </p:blipFill>
          <p:spPr>
            <a:xfrm>
              <a:off x="7043357" y="5824991"/>
              <a:ext cx="1977082" cy="1033009"/>
            </a:xfrm>
            <a:prstGeom prst="rect">
              <a:avLst/>
            </a:prstGeom>
          </p:spPr>
        </p:pic>
        <p:pic>
          <p:nvPicPr>
            <p:cNvPr id="13" name="Рисунок 26" descr="Союз ИТЦ Лого без фона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361" y="5864120"/>
              <a:ext cx="954750" cy="95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0" y="60177"/>
            <a:ext cx="9144002" cy="11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Поддержка:</a:t>
            </a:r>
            <a:r>
              <a:rPr lang="ru-RU" alt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Фонд </a:t>
            </a:r>
            <a:r>
              <a:rPr lang="ru-RU" alt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содействия </a:t>
            </a:r>
            <a:r>
              <a:rPr lang="ru-RU" alt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инновациям </a:t>
            </a:r>
            <a:endParaRPr lang="ru-RU" altLang="ru-RU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Информационная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alt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Союз </a:t>
            </a:r>
            <a:r>
              <a:rPr lang="ru-RU" alt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ИТЦ России</a:t>
            </a:r>
            <a:endParaRPr lang="ru-RU" altLang="ru-RU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Aft>
                <a:spcPct val="0"/>
              </a:spcAft>
            </a:pP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поддержка               </a:t>
            </a:r>
            <a:endParaRPr lang="en-US" altLang="ru-RU" b="1" dirty="0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40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Заголовок 1"/>
          <p:cNvSpPr>
            <a:spLocks noGrp="1"/>
          </p:cNvSpPr>
          <p:nvPr>
            <p:ph type="title"/>
          </p:nvPr>
        </p:nvSpPr>
        <p:spPr>
          <a:xfrm>
            <a:off x="947738" y="382301"/>
            <a:ext cx="7958137" cy="709612"/>
          </a:xfrm>
        </p:spPr>
        <p:txBody>
          <a:bodyPr/>
          <a:lstStyle/>
          <a:p>
            <a:r>
              <a:rPr lang="ru-RU" altLang="ru-RU" sz="3600" dirty="0" smtClean="0"/>
              <a:t>Схема работы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65888658"/>
              </p:ext>
            </p:extLst>
          </p:nvPr>
        </p:nvGraphicFramePr>
        <p:xfrm>
          <a:off x="1511149" y="1266207"/>
          <a:ext cx="7137070" cy="5142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03374" y="1548245"/>
            <a:ext cx="294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Финансирование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4680" y="3897834"/>
            <a:ext cx="309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Выполнение НИР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15936" y="5936672"/>
            <a:ext cx="2504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Материальная база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3219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4119" y="3953813"/>
            <a:ext cx="7772400" cy="150787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dirty="0" smtClean="0"/>
              <a:t>Структура презентации</a:t>
            </a:r>
            <a:br>
              <a:rPr lang="ru-RU" dirty="0" smtClean="0"/>
            </a:br>
            <a:r>
              <a:rPr lang="ru-RU" dirty="0" smtClean="0"/>
              <a:t>к  выступлению</a:t>
            </a:r>
            <a:endParaRPr lang="ru-RU" dirty="0"/>
          </a:p>
        </p:txBody>
      </p:sp>
      <p:sp>
        <p:nvSpPr>
          <p:cNvPr id="185347" name="Текст 4"/>
          <p:cNvSpPr>
            <a:spLocks noGrp="1"/>
          </p:cNvSpPr>
          <p:nvPr>
            <p:ph type="body" idx="1"/>
          </p:nvPr>
        </p:nvSpPr>
        <p:spPr>
          <a:xfrm>
            <a:off x="920021" y="4340090"/>
            <a:ext cx="7772400" cy="1500187"/>
          </a:xfrm>
        </p:spPr>
        <p:txBody>
          <a:bodyPr/>
          <a:lstStyle/>
          <a:p>
            <a:r>
              <a:rPr lang="ru-RU" altLang="ru-RU" sz="3200" dirty="0" smtClean="0"/>
              <a:t>Основные разделы </a:t>
            </a:r>
          </a:p>
        </p:txBody>
      </p:sp>
    </p:spTree>
    <p:extLst>
      <p:ext uri="{BB962C8B-B14F-4D97-AF65-F5344CB8AC3E}">
        <p14:creationId xmlns="" xmlns:p14="http://schemas.microsoft.com/office/powerpoint/2010/main" val="27419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148937"/>
            <a:ext cx="7489825" cy="1008063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Содержание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1270000"/>
            <a:ext cx="8135937" cy="53514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1. Название проекта, представление заявителя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r>
              <a:rPr lang="ru-RU" sz="2400" dirty="0" smtClean="0"/>
              <a:t>2. Актуальность и новизна предлагаемой идеи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r>
              <a:rPr lang="ru-RU" sz="2400" dirty="0" smtClean="0"/>
              <a:t>3. Цель и задачи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r>
              <a:rPr lang="ru-RU" sz="2400" dirty="0" smtClean="0"/>
              <a:t>4. Техническое решение поставленной задачи </a:t>
            </a:r>
          </a:p>
          <a:p>
            <a:pPr marL="355600" indent="-355600" eaLnBrk="1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r>
              <a:rPr lang="ru-RU" sz="2400" dirty="0" smtClean="0"/>
              <a:t>5. Этапы превращения идеи                                          в конечный продукт и выхода его на рынок</a:t>
            </a:r>
          </a:p>
          <a:p>
            <a:pPr marL="355600" indent="-355600" eaLnBrk="1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r>
              <a:rPr lang="ru-RU" sz="2400" dirty="0" smtClean="0"/>
              <a:t>6. Текущее состояние проекта  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r>
              <a:rPr lang="ru-RU" sz="2400" dirty="0" smtClean="0"/>
              <a:t>7. План проведения НИОКР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r>
              <a:rPr lang="ru-RU" sz="2400" dirty="0" smtClean="0"/>
              <a:t>8. Перспективы коммерциализации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r>
              <a:rPr lang="ru-RU" sz="2400" dirty="0" smtClean="0"/>
              <a:t>9. Риски проекта 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r>
              <a:rPr lang="ru-RU" sz="2400" dirty="0" smtClean="0"/>
              <a:t>10. Команда проекта 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r>
              <a:rPr lang="ru-RU" sz="2400" dirty="0" smtClean="0"/>
              <a:t>11. Слайд «Спасибо за внимание!»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5153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Заголовок 1"/>
          <p:cNvSpPr>
            <a:spLocks noGrp="1"/>
          </p:cNvSpPr>
          <p:nvPr>
            <p:ph type="title"/>
          </p:nvPr>
        </p:nvSpPr>
        <p:spPr>
          <a:xfrm>
            <a:off x="947738" y="195263"/>
            <a:ext cx="7958137" cy="709612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Титульный слайд</a:t>
            </a:r>
          </a:p>
        </p:txBody>
      </p:sp>
      <p:sp>
        <p:nvSpPr>
          <p:cNvPr id="187395" name="Содержимое 2"/>
          <p:cNvSpPr>
            <a:spLocks noGrp="1"/>
          </p:cNvSpPr>
          <p:nvPr>
            <p:ph idx="1"/>
          </p:nvPr>
        </p:nvSpPr>
        <p:spPr>
          <a:xfrm>
            <a:off x="1030288" y="1330325"/>
            <a:ext cx="7961312" cy="5360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accent2"/>
                </a:solidFill>
              </a:rPr>
              <a:t>	</a:t>
            </a:r>
            <a:r>
              <a:rPr lang="ru-RU" altLang="ru-RU" u="sng" dirty="0" smtClean="0"/>
              <a:t>Основные аспекты: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u="sng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800" dirty="0" smtClean="0"/>
              <a:t> формулировка названия проекта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800" dirty="0" smtClean="0"/>
              <a:t> соискатель гранта – </a:t>
            </a:r>
            <a:r>
              <a:rPr lang="ru-RU" altLang="ru-RU" sz="2800" i="1" dirty="0" smtClean="0"/>
              <a:t>один</a:t>
            </a:r>
            <a:r>
              <a:rPr lang="ru-RU" altLang="ru-RU" sz="2800" dirty="0" smtClean="0"/>
              <a:t> человек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2800" dirty="0" smtClean="0"/>
              <a:t>                                                    (автор идеи)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/>
              <a:t> научный руководитель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i="1" dirty="0" smtClean="0">
                <a:solidFill>
                  <a:srgbClr val="7030A0"/>
                </a:solidFill>
              </a:rPr>
              <a:t>Оформление титульного слайда задает внешний вид презентации в целом</a:t>
            </a:r>
          </a:p>
          <a:p>
            <a:pPr eaLnBrk="1" hangingPunct="1"/>
            <a:endParaRPr lang="ru-RU" altLang="ru-RU" sz="2800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0488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866775" y="1176338"/>
            <a:ext cx="802640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 smtClean="0"/>
              <a:t>1. «Разработка и внедрение приемника давления для датчиков давления с высокой перегрузочной способностью,  возможностью использования при высоких температурах (до 350 градусов), самодиагностикой метрологических параметров, а также, с расширенным динамическим диапазоном»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ru-RU" altLang="ru-RU" sz="800" dirty="0" smtClean="0"/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 smtClean="0"/>
              <a:t>2.«Исследования, разработка и организация внедрения адаптивных систем релейной защиты с повышенной распознаваемостью повреждений, обеспечивающих их локализацию и снижение объема разрушений элементов подстанций (трансформаторов и комплектных распределительных устройств) в электрических распределительных сетях 6-110 </a:t>
            </a:r>
            <a:r>
              <a:rPr lang="ru-RU" altLang="ru-RU" sz="2000" dirty="0" err="1" smtClean="0"/>
              <a:t>кВ</a:t>
            </a:r>
            <a:r>
              <a:rPr lang="ru-RU" altLang="ru-RU" sz="2000" dirty="0" smtClean="0"/>
              <a:t> энергосистем»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ru-RU" altLang="ru-RU" sz="2000" dirty="0" smtClean="0"/>
          </a:p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 smtClean="0"/>
              <a:t>3.«Свободное крыло»</a:t>
            </a:r>
          </a:p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 smtClean="0"/>
              <a:t>4.«Инновационный продукт типа чипсов»</a:t>
            </a:r>
            <a:endParaRPr lang="ru-RU" altLang="ru-RU" sz="2800" dirty="0" smtClean="0"/>
          </a:p>
        </p:txBody>
      </p:sp>
      <p:sp>
        <p:nvSpPr>
          <p:cNvPr id="188419" name="TextBox 3"/>
          <p:cNvSpPr txBox="1">
            <a:spLocks noChangeArrowheads="1"/>
          </p:cNvSpPr>
          <p:nvPr/>
        </p:nvSpPr>
        <p:spPr bwMode="auto">
          <a:xfrm>
            <a:off x="1017588" y="412463"/>
            <a:ext cx="7707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 smtClean="0">
                <a:solidFill>
                  <a:schemeClr val="tx2"/>
                </a:solidFill>
              </a:rPr>
              <a:t>Название проекта. Примеры</a:t>
            </a:r>
            <a:endParaRPr lang="ru-RU" altLang="ru-RU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2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66775" y="1549400"/>
            <a:ext cx="8478838" cy="4124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ru-RU" sz="2800" b="1" dirty="0"/>
              <a:t>«Создание магнитного импульсного генератора для предварительной обработки нефти с целью увеличения выхода легких фракций» </a:t>
            </a:r>
          </a:p>
          <a:p>
            <a:pPr marL="514350" indent="-51435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ru-RU" sz="2800" b="1" dirty="0"/>
              <a:t>  </a:t>
            </a:r>
          </a:p>
          <a:p>
            <a:pPr marL="514350" indent="-514350" fontAlgn="base">
              <a:spcAft>
                <a:spcPct val="0"/>
              </a:spcAft>
              <a:defRPr/>
            </a:pPr>
            <a:r>
              <a:rPr lang="ru-RU" sz="2800" b="1" dirty="0" smtClean="0"/>
              <a:t>«Разработка </a:t>
            </a:r>
            <a:r>
              <a:rPr lang="ru-RU" sz="2800" b="1" dirty="0" err="1" smtClean="0"/>
              <a:t>нанодисперсных</a:t>
            </a:r>
            <a:endParaRPr lang="ru-RU" sz="2800" b="1" dirty="0" smtClean="0"/>
          </a:p>
          <a:p>
            <a:pPr marL="514350" indent="-514350" fontAlgn="base">
              <a:spcAft>
                <a:spcPct val="0"/>
              </a:spcAft>
              <a:defRPr/>
            </a:pPr>
            <a:r>
              <a:rPr lang="ru-RU" sz="2800" b="1" dirty="0" smtClean="0"/>
              <a:t> противоизносных </a:t>
            </a:r>
            <a:r>
              <a:rPr lang="ru-RU" sz="2800" b="1" dirty="0"/>
              <a:t>составов на </a:t>
            </a:r>
            <a:endParaRPr lang="ru-RU" sz="2800" b="1" dirty="0" smtClean="0"/>
          </a:p>
          <a:p>
            <a:pPr marL="514350" indent="-514350" fontAlgn="base">
              <a:spcAft>
                <a:spcPct val="0"/>
              </a:spcAft>
              <a:defRPr/>
            </a:pPr>
            <a:r>
              <a:rPr lang="ru-RU" sz="2800" b="1" dirty="0"/>
              <a:t> </a:t>
            </a:r>
            <a:r>
              <a:rPr lang="ru-RU" sz="2800" b="1" dirty="0" smtClean="0"/>
              <a:t>комбинированной </a:t>
            </a:r>
            <a:r>
              <a:rPr lang="ru-RU" sz="2800" b="1" dirty="0"/>
              <a:t>основе» </a:t>
            </a:r>
          </a:p>
          <a:p>
            <a:pPr fontAlgn="base">
              <a:spcAft>
                <a:spcPct val="0"/>
              </a:spcAft>
              <a:defRPr/>
            </a:pPr>
            <a:endParaRPr lang="ru-RU" sz="2800" b="1" dirty="0"/>
          </a:p>
        </p:txBody>
      </p:sp>
      <p:sp>
        <p:nvSpPr>
          <p:cNvPr id="189443" name="TextBox 3"/>
          <p:cNvSpPr txBox="1">
            <a:spLocks noChangeArrowheads="1"/>
          </p:cNvSpPr>
          <p:nvPr/>
        </p:nvSpPr>
        <p:spPr bwMode="auto">
          <a:xfrm>
            <a:off x="1017588" y="402072"/>
            <a:ext cx="7707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 smtClean="0">
                <a:solidFill>
                  <a:schemeClr val="tx2"/>
                </a:solidFill>
              </a:rPr>
              <a:t>Название проекта. Примеры</a:t>
            </a:r>
            <a:endParaRPr lang="ru-RU" altLang="ru-RU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0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046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ru-RU" altLang="ru-RU" smtClean="0"/>
          </a:p>
        </p:txBody>
      </p:sp>
      <p:pic>
        <p:nvPicPr>
          <p:cNvPr id="190468" name="Рисунок 3" descr="fuzz_brow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9" name="TextBox 9"/>
          <p:cNvSpPr txBox="1">
            <a:spLocks noChangeArrowheads="1"/>
          </p:cNvSpPr>
          <p:nvPr/>
        </p:nvSpPr>
        <p:spPr bwMode="auto">
          <a:xfrm>
            <a:off x="-252413" y="1700213"/>
            <a:ext cx="961231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i="1" smtClean="0">
                <a:solidFill>
                  <a:srgbClr val="30311D"/>
                </a:solidFill>
              </a:rPr>
              <a:t>Технология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i="1" smtClean="0">
                <a:solidFill>
                  <a:srgbClr val="30311D"/>
                </a:solidFill>
              </a:rPr>
              <a:t>снижения карстовых рисков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i="1" smtClean="0">
                <a:solidFill>
                  <a:srgbClr val="30311D"/>
                </a:solidFill>
              </a:rPr>
              <a:t> при строительстве и эксплуатации зданий и  линейных сооружений</a:t>
            </a:r>
          </a:p>
        </p:txBody>
      </p:sp>
      <p:grpSp>
        <p:nvGrpSpPr>
          <p:cNvPr id="190470" name="Group 13"/>
          <p:cNvGrpSpPr>
            <a:grpSpLocks/>
          </p:cNvGrpSpPr>
          <p:nvPr/>
        </p:nvGrpSpPr>
        <p:grpSpPr bwMode="auto">
          <a:xfrm>
            <a:off x="14288" y="-1588"/>
            <a:ext cx="9126537" cy="1270001"/>
            <a:chOff x="9" y="-1"/>
            <a:chExt cx="5749" cy="1062"/>
          </a:xfrm>
        </p:grpSpPr>
        <p:pic>
          <p:nvPicPr>
            <p:cNvPr id="190472" name="Рисунок 5" descr="s2_preview2438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423" r="14330"/>
            <a:stretch>
              <a:fillRect/>
            </a:stretch>
          </p:blipFill>
          <p:spPr bwMode="auto">
            <a:xfrm>
              <a:off x="2879" y="0"/>
              <a:ext cx="1482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0473" name="Рисунок 6" descr="alt4add3a4fa0a28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030" r="12621"/>
            <a:stretch>
              <a:fillRect/>
            </a:stretch>
          </p:blipFill>
          <p:spPr bwMode="auto">
            <a:xfrm>
              <a:off x="4366" y="0"/>
              <a:ext cx="1392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0474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620" t="3127" r="15935" b="24045"/>
            <a:stretch>
              <a:fillRect/>
            </a:stretch>
          </p:blipFill>
          <p:spPr bwMode="auto">
            <a:xfrm>
              <a:off x="1512" y="0"/>
              <a:ext cx="1369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0475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889" t="16679" r="25162" b="20360"/>
            <a:stretch>
              <a:fillRect/>
            </a:stretch>
          </p:blipFill>
          <p:spPr bwMode="auto">
            <a:xfrm>
              <a:off x="9" y="-1"/>
              <a:ext cx="1510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0471" name="TextBox 10"/>
          <p:cNvSpPr txBox="1">
            <a:spLocks noChangeArrowheads="1"/>
          </p:cNvSpPr>
          <p:nvPr/>
        </p:nvSpPr>
        <p:spPr bwMode="auto">
          <a:xfrm>
            <a:off x="250825" y="4652963"/>
            <a:ext cx="8280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30311D"/>
                </a:solidFill>
              </a:rPr>
              <a:t>Мелёшкина Татьяна Борисовна</a:t>
            </a:r>
            <a:br>
              <a:rPr lang="ru-RU" altLang="ru-RU" sz="2000" smtClean="0">
                <a:solidFill>
                  <a:srgbClr val="30311D"/>
                </a:solidFill>
              </a:rPr>
            </a:br>
            <a:r>
              <a:rPr lang="ru-RU" altLang="ru-RU" sz="2000" smtClean="0">
                <a:solidFill>
                  <a:srgbClr val="30311D"/>
                </a:solidFill>
              </a:rPr>
              <a:t>аспирантка кафедры «Путь и путевое хозяйство»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30311D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30311D"/>
                </a:solidFill>
              </a:rPr>
              <a:t>Тел.: (926)-602-25-38</a:t>
            </a:r>
            <a:br>
              <a:rPr lang="ru-RU" altLang="ru-RU" sz="2000" smtClean="0">
                <a:solidFill>
                  <a:srgbClr val="30311D"/>
                </a:solidFill>
              </a:rPr>
            </a:br>
            <a:r>
              <a:rPr lang="ru-RU" altLang="ru-RU" sz="2000" smtClean="0">
                <a:solidFill>
                  <a:srgbClr val="30311D"/>
                </a:solidFill>
              </a:rPr>
              <a:t>E-mail: tmelyoshkina@yandex.ru</a:t>
            </a:r>
          </a:p>
        </p:txBody>
      </p:sp>
    </p:spTree>
    <p:extLst>
      <p:ext uri="{BB962C8B-B14F-4D97-AF65-F5344CB8AC3E}">
        <p14:creationId xmlns="" xmlns:p14="http://schemas.microsoft.com/office/powerpoint/2010/main" val="5498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/>
          </p:cNvSpPr>
          <p:nvPr>
            <p:ph type="ctrTitle"/>
          </p:nvPr>
        </p:nvSpPr>
        <p:spPr>
          <a:xfrm>
            <a:off x="4298950" y="3238500"/>
            <a:ext cx="5130800" cy="812800"/>
          </a:xfrm>
        </p:spPr>
        <p:txBody>
          <a:bodyPr/>
          <a:lstStyle/>
          <a:p>
            <a:pPr>
              <a:defRPr/>
            </a:pPr>
            <a:r>
              <a:rPr lang="ru-RU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Wi-Fi </a:t>
            </a:r>
            <a:r>
              <a:rPr lang="ru-RU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поездах»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082" name="Rectangle 10"/>
          <p:cNvSpPr>
            <a:spLocks noGrp="1"/>
          </p:cNvSpPr>
          <p:nvPr>
            <p:ph type="subTitle" idx="1"/>
          </p:nvPr>
        </p:nvSpPr>
        <p:spPr>
          <a:xfrm>
            <a:off x="228600" y="0"/>
            <a:ext cx="9144000" cy="1752600"/>
          </a:xfrm>
        </p:spPr>
        <p:txBody>
          <a:bodyPr/>
          <a:lstStyle/>
          <a:p>
            <a:pPr marL="0" indent="0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Даничев Александр Борисович</a:t>
            </a:r>
          </a:p>
          <a:p>
            <a:pPr marL="0" indent="0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гимназии МИИТ</a:t>
            </a:r>
          </a:p>
          <a:p>
            <a:pPr marL="0" indent="0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руководитель: </a:t>
            </a:r>
          </a:p>
          <a:p>
            <a:pPr marL="0" indent="0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Белозерова Ольга Михайловна, учитель физики гимназии МИИТ</a:t>
            </a:r>
          </a:p>
          <a:p>
            <a:pPr marL="0" inden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7188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Заголовок 1"/>
          <p:cNvSpPr>
            <a:spLocks noGrp="1"/>
          </p:cNvSpPr>
          <p:nvPr>
            <p:ph type="title"/>
          </p:nvPr>
        </p:nvSpPr>
        <p:spPr>
          <a:xfrm>
            <a:off x="947738" y="195263"/>
            <a:ext cx="7958137" cy="709612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Актуальность идеи                         и научная новизна</a:t>
            </a:r>
          </a:p>
        </p:txBody>
      </p:sp>
      <p:sp>
        <p:nvSpPr>
          <p:cNvPr id="192515" name="Содержимое 2"/>
          <p:cNvSpPr>
            <a:spLocks noGrp="1"/>
          </p:cNvSpPr>
          <p:nvPr>
            <p:ph idx="1"/>
          </p:nvPr>
        </p:nvSpPr>
        <p:spPr>
          <a:xfrm>
            <a:off x="1030288" y="1479550"/>
            <a:ext cx="8113712" cy="470058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u="sng" dirty="0" smtClean="0"/>
              <a:t>Актуальность: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            от потребности к решению</a:t>
            </a:r>
          </a:p>
          <a:p>
            <a:pPr>
              <a:buFont typeface="Wingdings" pitchFamily="2" charset="2"/>
              <a:buNone/>
              <a:defRPr/>
            </a:pPr>
            <a:endParaRPr lang="ru-RU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u="sng" dirty="0" smtClean="0"/>
              <a:t>Новизна: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/>
              <a:t>                идея должна быть новой,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впервые сформулированной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/>
              <a:t>                заявителем</a:t>
            </a:r>
          </a:p>
          <a:p>
            <a:pPr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9635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Заголовок 1"/>
          <p:cNvSpPr>
            <a:spLocks noGrp="1"/>
          </p:cNvSpPr>
          <p:nvPr>
            <p:ph type="title"/>
          </p:nvPr>
        </p:nvSpPr>
        <p:spPr>
          <a:xfrm>
            <a:off x="947738" y="403083"/>
            <a:ext cx="7958137" cy="709612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Цель и задачи</a:t>
            </a:r>
          </a:p>
        </p:txBody>
      </p:sp>
      <p:sp>
        <p:nvSpPr>
          <p:cNvPr id="193539" name="Содержимое 2"/>
          <p:cNvSpPr>
            <a:spLocks noGrp="1"/>
          </p:cNvSpPr>
          <p:nvPr>
            <p:ph idx="1"/>
          </p:nvPr>
        </p:nvSpPr>
        <p:spPr>
          <a:xfrm>
            <a:off x="1624013" y="1320800"/>
            <a:ext cx="7283450" cy="728663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altLang="ru-RU" sz="2000" i="1" dirty="0" smtClean="0">
                <a:solidFill>
                  <a:srgbClr val="7030A0"/>
                </a:solidFill>
              </a:rPr>
              <a:t>«…Для человека, который не знает, к какой гавани он 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000" i="1" dirty="0" smtClean="0">
                <a:solidFill>
                  <a:srgbClr val="7030A0"/>
                </a:solidFill>
              </a:rPr>
              <a:t>направляется, ни один ветер не будет попутным…»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000" i="1" dirty="0" smtClean="0">
                <a:solidFill>
                  <a:srgbClr val="7030A0"/>
                </a:solidFill>
              </a:rPr>
              <a:t>Сенека</a:t>
            </a:r>
          </a:p>
          <a:p>
            <a:pPr>
              <a:buFont typeface="Wingdings" pitchFamily="2" charset="2"/>
              <a:buNone/>
            </a:pPr>
            <a:endParaRPr lang="ru-RU" altLang="ru-RU" sz="200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  <p:sp>
        <p:nvSpPr>
          <p:cNvPr id="193540" name="Прямоугольник 3"/>
          <p:cNvSpPr>
            <a:spLocks noChangeArrowheads="1"/>
          </p:cNvSpPr>
          <p:nvPr/>
        </p:nvSpPr>
        <p:spPr bwMode="auto">
          <a:xfrm>
            <a:off x="1055688" y="2763838"/>
            <a:ext cx="75057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2800" u="sng" dirty="0" smtClean="0"/>
              <a:t>Цель проекта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2800" dirty="0" smtClean="0"/>
              <a:t>формулирует результат                                    на конец 2-го года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altLang="ru-RU" sz="2800" dirty="0" smtClean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2800" u="sng" dirty="0" smtClean="0"/>
              <a:t>Задачи проекта</a:t>
            </a:r>
            <a:r>
              <a:rPr lang="ru-RU" altLang="ru-RU" sz="2800" dirty="0" smtClean="0"/>
              <a:t> 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2800" dirty="0" smtClean="0"/>
              <a:t>обозначение проблем, решение которых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2800" dirty="0" smtClean="0"/>
              <a:t>позволит достигнуть цели проекта </a:t>
            </a:r>
          </a:p>
        </p:txBody>
      </p:sp>
    </p:spTree>
    <p:extLst>
      <p:ext uri="{BB962C8B-B14F-4D97-AF65-F5344CB8AC3E}">
        <p14:creationId xmlns="" xmlns:p14="http://schemas.microsoft.com/office/powerpoint/2010/main" val="63070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74588" y="1052737"/>
            <a:ext cx="3902212" cy="3943688"/>
            <a:chOff x="-14" y="958"/>
            <a:chExt cx="3346" cy="333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" y="958"/>
              <a:ext cx="3346" cy="3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-14" y="958"/>
              <a:ext cx="3346" cy="3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12" descr="C:\Users\Bidnenko\Desktop\map_061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35" y="4814769"/>
            <a:ext cx="3119704" cy="18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2408" y="4795953"/>
            <a:ext cx="485254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428BB9">
                    <a:lumMod val="75000"/>
                  </a:srgbClr>
                </a:solidFill>
                <a:latin typeface="Franklin Gothic Medium" pitchFamily="34" charset="0"/>
              </a:rPr>
              <a:t>Создана сеть из             </a:t>
            </a:r>
          </a:p>
          <a:p>
            <a:endParaRPr lang="ru-RU" altLang="ru-RU" sz="2400" dirty="0">
              <a:solidFill>
                <a:srgbClr val="428BB9">
                  <a:lumMod val="75000"/>
                </a:srgbClr>
              </a:solidFill>
              <a:latin typeface="Franklin Gothic Medium" pitchFamily="34" charset="0"/>
            </a:endParaRPr>
          </a:p>
          <a:p>
            <a:endParaRPr lang="ru-RU" altLang="ru-RU" sz="2400" dirty="0" smtClean="0">
              <a:solidFill>
                <a:srgbClr val="428BB9">
                  <a:lumMod val="75000"/>
                </a:srgbClr>
              </a:solidFill>
              <a:latin typeface="Franklin Gothic Medium" pitchFamily="34" charset="0"/>
            </a:endParaRPr>
          </a:p>
          <a:p>
            <a:endParaRPr lang="ru-RU" altLang="ru-RU" sz="2400" dirty="0">
              <a:solidFill>
                <a:srgbClr val="428BB9">
                  <a:lumMod val="75000"/>
                </a:srgbClr>
              </a:solidFill>
              <a:latin typeface="Franklin Gothic Medium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altLang="ru-RU" sz="2400" dirty="0" smtClean="0">
                <a:solidFill>
                  <a:srgbClr val="428BB9">
                    <a:lumMod val="75000"/>
                  </a:srgbClr>
                </a:solidFill>
                <a:latin typeface="Franklin Gothic Medium" pitchFamily="34" charset="0"/>
              </a:rPr>
              <a:t>региональных </a:t>
            </a:r>
            <a:r>
              <a:rPr lang="ru-RU" altLang="ru-RU" sz="2400" dirty="0">
                <a:solidFill>
                  <a:srgbClr val="428BB9">
                    <a:lumMod val="75000"/>
                  </a:srgbClr>
                </a:solidFill>
                <a:latin typeface="Franklin Gothic Medium" pitchFamily="34" charset="0"/>
              </a:rPr>
              <a:t>представителей</a:t>
            </a:r>
            <a:endParaRPr lang="ru-RU" sz="2400" dirty="0">
              <a:solidFill>
                <a:srgbClr val="428BB9">
                  <a:lumMod val="75000"/>
                </a:srgbClr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6274" y="492504"/>
            <a:ext cx="7273925" cy="508000"/>
          </a:xfrm>
        </p:spPr>
        <p:txBody>
          <a:bodyPr/>
          <a:lstStyle/>
          <a:p>
            <a:r>
              <a:rPr lang="ru-RU" sz="3600" dirty="0" smtClean="0"/>
              <a:t>Фонд содействия инновациям                           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1471" y="1381137"/>
            <a:ext cx="4275438" cy="4105275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  </a:t>
            </a:r>
            <a:r>
              <a:rPr lang="ru-RU" sz="1800" b="1" u="sng" dirty="0" smtClean="0">
                <a:solidFill>
                  <a:schemeClr val="tx1"/>
                </a:solidFill>
              </a:rPr>
              <a:t>получено свыше</a:t>
            </a:r>
            <a:r>
              <a:rPr lang="ru-RU" sz="1800" b="1" dirty="0" smtClean="0"/>
              <a:t>                   </a:t>
            </a:r>
            <a:r>
              <a:rPr lang="ru-RU" sz="1800" b="1" u="sng" dirty="0" smtClean="0">
                <a:solidFill>
                  <a:schemeClr val="tx1"/>
                </a:solidFill>
              </a:rPr>
              <a:t>заявок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 algn="r">
              <a:buNone/>
            </a:pPr>
            <a:r>
              <a:rPr lang="ru-RU" sz="1800" u="sng" dirty="0" smtClean="0">
                <a:solidFill>
                  <a:schemeClr val="tx1"/>
                </a:solidFill>
              </a:rPr>
              <a:t>более</a:t>
            </a:r>
            <a:r>
              <a:rPr lang="ru-RU" sz="1800" dirty="0" smtClean="0"/>
              <a:t>                   </a:t>
            </a:r>
            <a:r>
              <a:rPr lang="ru-RU" sz="1800" u="sng" dirty="0" smtClean="0">
                <a:solidFill>
                  <a:schemeClr val="tx1"/>
                </a:solidFill>
              </a:rPr>
              <a:t>контрактов на НИОКР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800" b="1" dirty="0" smtClean="0"/>
              <a:t>         </a:t>
            </a:r>
            <a:r>
              <a:rPr lang="ru-RU" sz="1800" b="1" u="sng" dirty="0" smtClean="0">
                <a:solidFill>
                  <a:schemeClr val="tx1"/>
                </a:solidFill>
              </a:rPr>
              <a:t>поддержано свыше</a:t>
            </a:r>
            <a:r>
              <a:rPr lang="ru-RU" sz="1800" b="1" dirty="0" smtClean="0">
                <a:solidFill>
                  <a:schemeClr val="tx1"/>
                </a:solidFill>
              </a:rPr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                                 </a:t>
            </a:r>
            <a:r>
              <a:rPr lang="ru-RU" sz="1800" b="1" u="sng" dirty="0" smtClean="0">
                <a:solidFill>
                  <a:schemeClr val="tx1"/>
                </a:solidFill>
              </a:rPr>
              <a:t>молодых ученых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</a:t>
            </a:r>
            <a:r>
              <a:rPr lang="ru-RU" sz="1800" u="sng" dirty="0" smtClean="0">
                <a:solidFill>
                  <a:schemeClr val="tx1"/>
                </a:solidFill>
              </a:rPr>
              <a:t>создано более</a:t>
            </a:r>
            <a:r>
              <a:rPr lang="ru-RU" sz="1800" dirty="0" smtClean="0">
                <a:solidFill>
                  <a:schemeClr val="tx1"/>
                </a:solidFill>
              </a:rPr>
              <a:t>                </a:t>
            </a:r>
            <a:r>
              <a:rPr lang="ru-RU" sz="1800" u="sng" dirty="0" err="1" smtClean="0">
                <a:solidFill>
                  <a:schemeClr val="tx1"/>
                </a:solidFill>
              </a:rPr>
              <a:t>стартапов</a:t>
            </a:r>
            <a:endParaRPr lang="ru-RU" sz="18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                     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</a:t>
            </a:r>
            <a:r>
              <a:rPr lang="ru-RU" dirty="0" smtClean="0">
                <a:solidFill>
                  <a:schemeClr val="tx1"/>
                </a:solidFill>
              </a:rPr>
              <a:t>ЭТО:</a:t>
            </a:r>
            <a:r>
              <a:rPr lang="ru-RU" sz="1800" dirty="0" smtClean="0"/>
              <a:t> </a:t>
            </a:r>
          </a:p>
          <a:p>
            <a:pPr marL="0" indent="0" algn="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ГОД </a:t>
            </a:r>
          </a:p>
          <a:p>
            <a:pPr marL="0" indent="0" algn="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РАБОТЫ ФОНДА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altLang="ru-RU" sz="28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Tx/>
              <a:buNone/>
            </a:pPr>
            <a:endParaRPr lang="ru-RU" sz="2400" b="1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400" b="1" dirty="0" smtClean="0"/>
              <a:t>                                                                                       </a:t>
            </a:r>
            <a:endParaRPr lang="ru-RU" sz="2400" dirty="0" smtClean="0"/>
          </a:p>
          <a:p>
            <a:pPr algn="r" eaLnBrk="1" hangingPunct="1">
              <a:buFontTx/>
              <a:buNone/>
            </a:pP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332203" y="3828547"/>
            <a:ext cx="11121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428BB9">
                    <a:lumMod val="75000"/>
                  </a:srgbClr>
                </a:solidFill>
              </a:rPr>
              <a:t>Стартап</a:t>
            </a:r>
            <a:endParaRPr lang="ru-RU" b="1" dirty="0">
              <a:solidFill>
                <a:srgbClr val="428BB9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274" y="2242190"/>
            <a:ext cx="14338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428BB9">
                    <a:lumMod val="75000"/>
                  </a:srgbClr>
                </a:solidFill>
              </a:rPr>
              <a:t>Предпосев</a:t>
            </a:r>
            <a:endParaRPr lang="ru-RU" b="1" dirty="0">
              <a:solidFill>
                <a:srgbClr val="428BB9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8257" y="1818332"/>
            <a:ext cx="881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28BB9">
                    <a:lumMod val="75000"/>
                  </a:srgbClr>
                </a:solidFill>
              </a:rPr>
              <a:t>Посев</a:t>
            </a:r>
            <a:endParaRPr lang="ru-RU" b="1" dirty="0">
              <a:solidFill>
                <a:srgbClr val="428BB9">
                  <a:lumMod val="75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5910" y="1257012"/>
            <a:ext cx="128592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/>
                <a:cs typeface="SimSun"/>
              </a:rPr>
              <a:t>55 000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1184" y="1915860"/>
            <a:ext cx="128592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/>
                <a:cs typeface="SimSun"/>
              </a:rPr>
              <a:t>13 </a:t>
            </a: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/>
                <a:cs typeface="SimSun"/>
              </a:rPr>
              <a:t>000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68634" y="2611522"/>
            <a:ext cx="143890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/>
                <a:cs typeface="SimSun"/>
              </a:rPr>
              <a:t> 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/>
                <a:cs typeface="SimSun"/>
              </a:rPr>
              <a:t>1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/>
                <a:cs typeface="SimSun"/>
              </a:rPr>
              <a:t>5 000      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SimSun"/>
              <a:cs typeface="SimSu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99189" y="3566937"/>
            <a:ext cx="108555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/>
                <a:cs typeface="SimSun"/>
              </a:rPr>
              <a:t>5 </a:t>
            </a: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/>
                <a:cs typeface="SimSun"/>
              </a:rPr>
              <a:t>500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33932" y="5295660"/>
            <a:ext cx="12155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/>
                <a:cs typeface="SimSun"/>
              </a:rPr>
              <a:t>70</a:t>
            </a:r>
            <a:endParaRPr lang="ru-RU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SimSun"/>
              <a:cs typeface="SimSu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12633" y="4744995"/>
            <a:ext cx="14949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/>
                <a:cs typeface="SimSun"/>
              </a:rPr>
              <a:t>2</a:t>
            </a:r>
            <a:r>
              <a:rPr lang="ru-RU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/>
                <a:cs typeface="SimSun"/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2948947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Заголовок 1"/>
          <p:cNvSpPr>
            <a:spLocks noGrp="1"/>
          </p:cNvSpPr>
          <p:nvPr>
            <p:ph type="title"/>
          </p:nvPr>
        </p:nvSpPr>
        <p:spPr>
          <a:xfrm>
            <a:off x="947738" y="392692"/>
            <a:ext cx="7958137" cy="709612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Техническое решение задачи</a:t>
            </a:r>
          </a:p>
        </p:txBody>
      </p:sp>
      <p:sp>
        <p:nvSpPr>
          <p:cNvPr id="194563" name="Содержимое 2"/>
          <p:cNvSpPr>
            <a:spLocks noGrp="1"/>
          </p:cNvSpPr>
          <p:nvPr>
            <p:ph idx="1"/>
          </p:nvPr>
        </p:nvSpPr>
        <p:spPr>
          <a:xfrm>
            <a:off x="1030288" y="1384300"/>
            <a:ext cx="7961312" cy="5360988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2800" dirty="0" smtClean="0"/>
              <a:t> излагайте материал, не вульгаризируя   но и не перегружая его </a:t>
            </a:r>
            <a:r>
              <a:rPr lang="ru-RU" sz="2800" dirty="0"/>
              <a:t>формулами</a:t>
            </a:r>
            <a:r>
              <a:rPr lang="ru-RU" sz="2800" dirty="0" smtClean="0"/>
              <a:t>, узкоспециальными  описаниями, графикой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ru-RU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2800" dirty="0" smtClean="0"/>
              <a:t> никаких подробностей,                             иначе выступление превратится в презентацию научной идеи, а не проекта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351838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Заголовок 1"/>
          <p:cNvSpPr>
            <a:spLocks noGrp="1"/>
          </p:cNvSpPr>
          <p:nvPr>
            <p:ph type="title"/>
          </p:nvPr>
        </p:nvSpPr>
        <p:spPr>
          <a:xfrm>
            <a:off x="947738" y="195263"/>
            <a:ext cx="7958137" cy="709612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Этапы превращения                          идеи в продукт</a:t>
            </a:r>
          </a:p>
        </p:txBody>
      </p:sp>
      <p:sp>
        <p:nvSpPr>
          <p:cNvPr id="195587" name="Прямоугольник 3"/>
          <p:cNvSpPr>
            <a:spLocks noChangeArrowheads="1"/>
          </p:cNvSpPr>
          <p:nvPr/>
        </p:nvSpPr>
        <p:spPr bwMode="auto">
          <a:xfrm>
            <a:off x="2679700" y="1781175"/>
            <a:ext cx="3468688" cy="946150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30311D"/>
              </a:solidFill>
            </a:endParaRPr>
          </a:p>
        </p:txBody>
      </p:sp>
      <p:sp>
        <p:nvSpPr>
          <p:cNvPr id="195588" name="Прямоугольник 4"/>
          <p:cNvSpPr>
            <a:spLocks noChangeArrowheads="1"/>
          </p:cNvSpPr>
          <p:nvPr/>
        </p:nvSpPr>
        <p:spPr bwMode="auto">
          <a:xfrm>
            <a:off x="2806700" y="1733550"/>
            <a:ext cx="3452813" cy="1341438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30311D"/>
              </a:solidFill>
            </a:endParaRPr>
          </a:p>
        </p:txBody>
      </p:sp>
      <p:sp>
        <p:nvSpPr>
          <p:cNvPr id="195589" name="Прямоугольник 6"/>
          <p:cNvSpPr>
            <a:spLocks noChangeArrowheads="1"/>
          </p:cNvSpPr>
          <p:nvPr/>
        </p:nvSpPr>
        <p:spPr bwMode="auto">
          <a:xfrm>
            <a:off x="3989388" y="1255713"/>
            <a:ext cx="3100387" cy="793750"/>
          </a:xfrm>
          <a:prstGeom prst="rect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Проведение НИОКР</a:t>
            </a:r>
          </a:p>
        </p:txBody>
      </p:sp>
      <p:sp>
        <p:nvSpPr>
          <p:cNvPr id="195590" name="Прямоугольник 7"/>
          <p:cNvSpPr>
            <a:spLocks noChangeArrowheads="1"/>
          </p:cNvSpPr>
          <p:nvPr/>
        </p:nvSpPr>
        <p:spPr bwMode="auto">
          <a:xfrm>
            <a:off x="5691188" y="2174875"/>
            <a:ext cx="3168650" cy="773113"/>
          </a:xfrm>
          <a:prstGeom prst="rect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Создание образца</a:t>
            </a:r>
          </a:p>
        </p:txBody>
      </p:sp>
      <p:sp>
        <p:nvSpPr>
          <p:cNvPr id="195591" name="Прямоугольник 8"/>
          <p:cNvSpPr>
            <a:spLocks noChangeArrowheads="1"/>
          </p:cNvSpPr>
          <p:nvPr/>
        </p:nvSpPr>
        <p:spPr bwMode="auto">
          <a:xfrm>
            <a:off x="3373438" y="3095625"/>
            <a:ext cx="3311525" cy="766763"/>
          </a:xfrm>
          <a:prstGeom prst="rect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Организация производства</a:t>
            </a:r>
          </a:p>
        </p:txBody>
      </p:sp>
      <p:sp>
        <p:nvSpPr>
          <p:cNvPr id="195592" name="Прямоугольник 9"/>
          <p:cNvSpPr>
            <a:spLocks noChangeArrowheads="1"/>
          </p:cNvSpPr>
          <p:nvPr/>
        </p:nvSpPr>
        <p:spPr bwMode="auto">
          <a:xfrm>
            <a:off x="5754688" y="4067175"/>
            <a:ext cx="2979737" cy="693738"/>
          </a:xfrm>
          <a:prstGeom prst="rect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7030A0"/>
                </a:solidFill>
              </a:rPr>
              <a:t>Пилотная</a:t>
            </a:r>
            <a:r>
              <a:rPr lang="ru-RU" b="1" dirty="0">
                <a:solidFill>
                  <a:srgbClr val="7030A0"/>
                </a:solidFill>
              </a:rPr>
              <a:t> партия</a:t>
            </a:r>
          </a:p>
        </p:txBody>
      </p:sp>
      <p:sp>
        <p:nvSpPr>
          <p:cNvPr id="195593" name="Прямоугольник 10"/>
          <p:cNvSpPr>
            <a:spLocks noChangeArrowheads="1"/>
          </p:cNvSpPr>
          <p:nvPr/>
        </p:nvSpPr>
        <p:spPr bwMode="auto">
          <a:xfrm>
            <a:off x="5391150" y="5764213"/>
            <a:ext cx="3148013" cy="747712"/>
          </a:xfrm>
          <a:prstGeom prst="rect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Выход на рынок</a:t>
            </a:r>
          </a:p>
        </p:txBody>
      </p:sp>
      <p:pic>
        <p:nvPicPr>
          <p:cNvPr id="195594" name="Picture 4" descr="C:\Documents and Settings\Александра\Рабочий стол\opr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3865563"/>
            <a:ext cx="23383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5" name="Прямоугольник 12"/>
          <p:cNvSpPr>
            <a:spLocks noChangeArrowheads="1"/>
          </p:cNvSpPr>
          <p:nvPr/>
        </p:nvSpPr>
        <p:spPr bwMode="auto">
          <a:xfrm>
            <a:off x="3448050" y="4929188"/>
            <a:ext cx="3078163" cy="714375"/>
          </a:xfrm>
          <a:prstGeom prst="rect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Сертификация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14664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Заголовок 1"/>
          <p:cNvSpPr>
            <a:spLocks noGrp="1"/>
          </p:cNvSpPr>
          <p:nvPr>
            <p:ph type="title"/>
          </p:nvPr>
        </p:nvSpPr>
        <p:spPr>
          <a:xfrm>
            <a:off x="947738" y="351128"/>
            <a:ext cx="7958137" cy="709612"/>
          </a:xfrm>
        </p:spPr>
        <p:txBody>
          <a:bodyPr/>
          <a:lstStyle/>
          <a:p>
            <a:r>
              <a:rPr lang="ru-RU" altLang="ru-RU" sz="3600" dirty="0" smtClean="0"/>
              <a:t>Текущее состояние проекта</a:t>
            </a:r>
          </a:p>
        </p:txBody>
      </p:sp>
      <p:sp>
        <p:nvSpPr>
          <p:cNvPr id="196611" name="Содержимое 2"/>
          <p:cNvSpPr>
            <a:spLocks noGrp="1"/>
          </p:cNvSpPr>
          <p:nvPr>
            <p:ph idx="1"/>
          </p:nvPr>
        </p:nvSpPr>
        <p:spPr>
          <a:xfrm>
            <a:off x="1030288" y="1555750"/>
            <a:ext cx="7961312" cy="47021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dirty="0" smtClean="0"/>
              <a:t> задел по проекту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 smtClean="0"/>
              <a:t> вопросы по интеллектуальной собственности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dirty="0" smtClean="0"/>
              <a:t> заинтересованность в проекте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dirty="0" smtClean="0"/>
              <a:t> наличие материальной базы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dirty="0" smtClean="0"/>
              <a:t> дальнейшие планы</a:t>
            </a:r>
          </a:p>
        </p:txBody>
      </p:sp>
    </p:spTree>
    <p:extLst>
      <p:ext uri="{BB962C8B-B14F-4D97-AF65-F5344CB8AC3E}">
        <p14:creationId xmlns="" xmlns:p14="http://schemas.microsoft.com/office/powerpoint/2010/main" val="281198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Заголовок 1"/>
          <p:cNvSpPr>
            <a:spLocks noGrp="1"/>
          </p:cNvSpPr>
          <p:nvPr>
            <p:ph type="title"/>
          </p:nvPr>
        </p:nvSpPr>
        <p:spPr>
          <a:xfrm>
            <a:off x="947738" y="382301"/>
            <a:ext cx="7958137" cy="709612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План проведения НИОКР</a:t>
            </a:r>
          </a:p>
        </p:txBody>
      </p:sp>
      <p:sp>
        <p:nvSpPr>
          <p:cNvPr id="197635" name="Содержимое 2"/>
          <p:cNvSpPr>
            <a:spLocks noGrp="1"/>
          </p:cNvSpPr>
          <p:nvPr>
            <p:ph idx="1"/>
          </p:nvPr>
        </p:nvSpPr>
        <p:spPr>
          <a:xfrm>
            <a:off x="770513" y="1684338"/>
            <a:ext cx="8290360" cy="53609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altLang="ru-RU" sz="3000" dirty="0" smtClean="0"/>
              <a:t> год1-й </a:t>
            </a:r>
            <a:r>
              <a:rPr lang="ru-RU" altLang="ru-RU" sz="3000" dirty="0"/>
              <a:t>разбит </a:t>
            </a:r>
            <a:r>
              <a:rPr lang="ru-RU" altLang="ru-RU" sz="3000" dirty="0" smtClean="0"/>
              <a:t>на этапы поквартально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altLang="ru-RU" sz="3000" dirty="0" smtClean="0"/>
              <a:t> указывается стоимость каждого этапа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altLang="ru-RU" sz="3000" dirty="0" smtClean="0"/>
              <a:t> год 2-й </a:t>
            </a:r>
            <a:r>
              <a:rPr lang="ru-RU" altLang="ru-RU" sz="3000" dirty="0"/>
              <a:t>представлен </a:t>
            </a:r>
            <a:r>
              <a:rPr lang="ru-RU" altLang="ru-RU" sz="3000" dirty="0" smtClean="0"/>
              <a:t>укрупнено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ru-RU" altLang="ru-RU" sz="3000" i="1" u="sng" dirty="0"/>
          </a:p>
          <a:p>
            <a:pPr algn="ctr" eaLnBrk="1" hangingPunct="1">
              <a:buNone/>
            </a:pPr>
            <a:r>
              <a:rPr lang="ru-RU" altLang="ru-RU" sz="3000" i="1" dirty="0" smtClean="0">
                <a:solidFill>
                  <a:srgbClr val="7030A0"/>
                </a:solidFill>
              </a:rPr>
              <a:t>Наиболее </a:t>
            </a:r>
            <a:r>
              <a:rPr lang="ru-RU" altLang="ru-RU" sz="3000" i="1" dirty="0">
                <a:solidFill>
                  <a:srgbClr val="7030A0"/>
                </a:solidFill>
              </a:rPr>
              <a:t>приемлема табличная форма представления информации</a:t>
            </a:r>
          </a:p>
          <a:p>
            <a:pPr eaLnBrk="1" hangingPunct="1">
              <a:buNone/>
            </a:pPr>
            <a:endParaRPr lang="ru-RU" altLang="ru-RU" sz="3000" dirty="0">
              <a:solidFill>
                <a:srgbClr val="7030A0"/>
              </a:solidFill>
            </a:endParaRPr>
          </a:p>
          <a:p>
            <a:pPr eaLnBrk="1" hangingPunct="1"/>
            <a:endParaRPr lang="ru-RU" altLang="ru-RU" sz="3000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240656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377621"/>
              </p:ext>
            </p:extLst>
          </p:nvPr>
        </p:nvGraphicFramePr>
        <p:xfrm>
          <a:off x="483179" y="1285875"/>
          <a:ext cx="8501063" cy="5429250"/>
        </p:xfrm>
        <a:graphic>
          <a:graphicData uri="http://schemas.openxmlformats.org/drawingml/2006/table">
            <a:tbl>
              <a:tblPr/>
              <a:tblGrid>
                <a:gridCol w="785813"/>
                <a:gridCol w="6286501"/>
                <a:gridCol w="1428749"/>
              </a:tblGrid>
              <a:tr h="1008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№ этапа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Наименование работ по этапам НИОКР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Стоимость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 этапа, руб.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48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Оптимизация состава</a:t>
                      </a: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 КГВ и разработка технологии получения пенобетонных изделий на основе КГВ</a:t>
                      </a:r>
                      <a:endParaRPr lang="ru-RU" sz="2000" b="0" i="1" dirty="0" smtClean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50 000,00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675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Выбор оптимального состава пенобетона</a:t>
                      </a: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 на основе КГВ и определение его характеристик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50 000,00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18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 схемы армирования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50 000,00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32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Определение свойств</a:t>
                      </a: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smtClean="0">
                          <a:latin typeface="Franklin Gothic Medium" pitchFamily="34" charset="0"/>
                          <a:ea typeface="Calibri" pitchFamily="34" charset="0"/>
                          <a:cs typeface="Times New Roman" pitchFamily="18" charset="0"/>
                        </a:rPr>
                        <a:t>проектируемых строительных изделий: элемента внутренней стеновой перегородки, элемента наружной стены, элемента напольного покрытия</a:t>
                      </a:r>
                      <a:endParaRPr lang="ru-RU" sz="2000" b="0" i="1" baseline="0" dirty="0" smtClean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50 000,00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2 год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Исследование и испытание пенобетонных изделий разного назначения и номенклатуры. Разработка производственных параметров.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 pitchFamily="18" charset="0"/>
                        </a:rPr>
                        <a:t>200 000,00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Горизонтальный свиток 3"/>
          <p:cNvSpPr/>
          <p:nvPr/>
        </p:nvSpPr>
        <p:spPr>
          <a:xfrm>
            <a:off x="823454" y="0"/>
            <a:ext cx="8215370" cy="1247586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i="1" spc="150" dirty="0">
                <a:ln w="11430"/>
                <a:solidFill>
                  <a:srgbClr val="F8F8F8"/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Календарный план</a:t>
            </a:r>
          </a:p>
        </p:txBody>
      </p:sp>
    </p:spTree>
    <p:extLst>
      <p:ext uri="{BB962C8B-B14F-4D97-AF65-F5344CB8AC3E}">
        <p14:creationId xmlns="" xmlns:p14="http://schemas.microsoft.com/office/powerpoint/2010/main" val="34782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Сроки превращения идеи в конечный продукт и выхода его на рынок</a:t>
            </a:r>
            <a:endParaRPr lang="ru-RU" altLang="ru-RU" sz="32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088" y="2133600"/>
          <a:ext cx="7704137" cy="3192462"/>
        </p:xfrm>
        <a:graphic>
          <a:graphicData uri="http://schemas.openxmlformats.org/drawingml/2006/table">
            <a:tbl>
              <a:tblPr/>
              <a:tblGrid>
                <a:gridCol w="5906694"/>
                <a:gridCol w="1797443"/>
              </a:tblGrid>
              <a:tr h="49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Этапы работ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Сроки</a:t>
                      </a:r>
                      <a:endParaRPr lang="ru-RU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Создание ПО для проведения опросов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4 месяца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Анализ статистики  и создание интеллектуального алгоритма на ее основе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8 месяцев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Создание технической и юридической документации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4 месяца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Создание коммерческого продукта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8 месяцев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567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Заголовок 3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pPr eaLnBrk="1" hangingPunct="1"/>
            <a:r>
              <a:rPr lang="ru-RU" altLang="ru-RU" sz="3100" b="1" smtClean="0">
                <a:latin typeface="Franklin Gothic Book" pitchFamily="34" charset="0"/>
              </a:rPr>
              <a:t>ПЛАН РЕАЛИЗАЦИИ ПРОЕКТА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750" y="981075"/>
            <a:ext cx="8280400" cy="587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3" y="1268760"/>
          <a:ext cx="8280919" cy="544505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068493"/>
                <a:gridCol w="1641906"/>
                <a:gridCol w="1570520"/>
              </a:tblGrid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Franklin Gothic Book" pitchFamily="34" charset="0"/>
                        </a:rPr>
                        <a:t>ЭТАПЫ</a:t>
                      </a:r>
                      <a:r>
                        <a:rPr lang="ru-RU" sz="1800" baseline="0" dirty="0" smtClean="0">
                          <a:latin typeface="Franklin Gothic Book" pitchFamily="34" charset="0"/>
                        </a:rPr>
                        <a:t> НИОКР</a:t>
                      </a:r>
                      <a:endParaRPr lang="ru-RU" sz="1800" dirty="0">
                        <a:latin typeface="Franklin Gothic Boo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Franklin Gothic Book" pitchFamily="34" charset="0"/>
                        </a:rPr>
                        <a:t>СРОК ВЫПОЛНЕНИЯ</a:t>
                      </a:r>
                      <a:endParaRPr lang="ru-RU" sz="1800" dirty="0">
                        <a:latin typeface="Franklin Gothic Boo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Franklin Gothic Book" pitchFamily="34" charset="0"/>
                        </a:rPr>
                        <a:t>СТОИМОСТЬ, ТЫС.РУБ.</a:t>
                      </a:r>
                      <a:endParaRPr lang="ru-RU" sz="1800" dirty="0">
                        <a:latin typeface="Franklin Gothic Boo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2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ВЫВОД РАБОЧЕЙ ГИТОТЕЗЫ, ОПРЕДЕЛЕНИЕ ОСНОВНЫХ  СВОЙСТВ МАТЕРИАЛОВ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 </a:t>
                      </a:r>
                      <a:r>
                        <a:rPr lang="ru-RU" dirty="0" smtClean="0"/>
                        <a:t>КВАРТАЛ</a:t>
                      </a:r>
                      <a:endParaRPr lang="en-US" dirty="0" smtClean="0"/>
                    </a:p>
                    <a:p>
                      <a:pPr algn="ctr"/>
                      <a:r>
                        <a:rPr lang="ru-RU" baseline="0" dirty="0" smtClean="0"/>
                        <a:t> 2012 ГОДА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036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ПРОЕКТИРОВАНИЕ</a:t>
                      </a:r>
                      <a:r>
                        <a:rPr lang="ru-RU" baseline="0" dirty="0" smtClean="0"/>
                        <a:t> И ОПРЕДЕЛЕНИЕ СОСТАВОВ КГВ И ПЕНОБЕТОНА, ОПРЕДЕЛЕНИЕ ИХ СВОЙСТВ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III </a:t>
                      </a:r>
                      <a:r>
                        <a:rPr lang="ru-RU" dirty="0" smtClean="0"/>
                        <a:t>КВАРТАЛ</a:t>
                      </a: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 2012 ГОДА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50,0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36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АНАЛИЗ РЕЗУЛЬТАТОВ, СОСТАВЛЕНИЕ РЕКОМЕНДАЦИЙ ПОЛУЧЕНИЯ ТЕПЛОИЗОЛЯЦИОННЫХ ПЕНОБЕТОНОВ НА ОСНОВЕ КГВ С ЦЕОЛИТОВОЙ ПАСТОЙ</a:t>
                      </a:r>
                      <a:r>
                        <a:rPr lang="ru-RU" baseline="0" dirty="0" smtClean="0"/>
                        <a:t> С ПОВЫШЕННЫМИ ЭКСПЛУАТАЦИОННЫМИ ХАРАКТЕРИСТИКАМИ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IV </a:t>
                      </a:r>
                      <a:r>
                        <a:rPr lang="ru-RU" dirty="0" smtClean="0"/>
                        <a:t>КВАРТАЛ</a:t>
                      </a: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 2012 ГОДА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50,0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3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РЕАЛИЗАЦИЯ ПРОИЗВОДСТВА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 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187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183563" cy="9286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1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 реализации и сроки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500188"/>
          <a:ext cx="8183562" cy="4932745"/>
        </p:xfrm>
        <a:graphic>
          <a:graphicData uri="http://schemas.openxmlformats.org/drawingml/2006/table">
            <a:tbl>
              <a:tblPr/>
              <a:tblGrid>
                <a:gridCol w="3214687"/>
                <a:gridCol w="1214438"/>
                <a:gridCol w="928687"/>
                <a:gridCol w="928688"/>
                <a:gridCol w="1000125"/>
                <a:gridCol w="896937"/>
              </a:tblGrid>
              <a:tr h="707925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Этапа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50 000руб.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50 000руб.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50 000руб.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50 000руб.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2й 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200 000 руб.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3131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Расчёт сил, действующих на путь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630847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Расчёт конструкции безбалластного пути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630847">
                <a:tc>
                  <a:txBody>
                    <a:bodyPr/>
                    <a:lstStyle/>
                    <a:p>
                      <a:pPr marL="457200" marR="0" lvl="0" indent="2905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опытного образца: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713131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Консалтинг и сопровождение проекта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84121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Стендовые испытания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84121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Полевые испытания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84121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Патентование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84121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61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Заголовок 1"/>
          <p:cNvSpPr>
            <a:spLocks noGrp="1"/>
          </p:cNvSpPr>
          <p:nvPr>
            <p:ph type="title"/>
          </p:nvPr>
        </p:nvSpPr>
        <p:spPr>
          <a:xfrm>
            <a:off x="947738" y="423287"/>
            <a:ext cx="7958137" cy="709612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Перспектива коммерциализации</a:t>
            </a:r>
          </a:p>
        </p:txBody>
      </p:sp>
      <p:sp>
        <p:nvSpPr>
          <p:cNvPr id="202755" name="Содержимое 2"/>
          <p:cNvSpPr>
            <a:spLocks noGrp="1"/>
          </p:cNvSpPr>
          <p:nvPr>
            <p:ph idx="1"/>
          </p:nvPr>
        </p:nvSpPr>
        <p:spPr>
          <a:xfrm>
            <a:off x="720725" y="1385888"/>
            <a:ext cx="8529638" cy="53609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6"/>
                </a:solidFill>
              </a:rPr>
              <a:t>		</a:t>
            </a:r>
            <a:r>
              <a:rPr lang="ru-RU" sz="2800" u="sng" dirty="0" smtClean="0"/>
              <a:t>Вопросы,</a:t>
            </a:r>
            <a:r>
              <a:rPr lang="ru-RU" sz="2800" b="0" u="sng" dirty="0" smtClean="0"/>
              <a:t> </a:t>
            </a:r>
            <a:r>
              <a:rPr lang="ru-RU" sz="2800" u="sng" dirty="0" smtClean="0"/>
              <a:t>требующие ответа</a:t>
            </a:r>
            <a:r>
              <a:rPr lang="ru-RU" sz="2800" b="0" dirty="0" smtClean="0"/>
              <a:t>: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800" b="0" dirty="0" smtClean="0"/>
              <a:t> что будет являться продуктом проекта?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800" b="0" dirty="0" smtClean="0"/>
              <a:t> каким образом планируется получение прибыли (стратегия бизнеса)?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800" b="0" dirty="0" smtClean="0"/>
              <a:t> почему проект будет востребован на рынке? 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800" b="0" dirty="0" smtClean="0"/>
              <a:t> кто будет являться потребителем проекта?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800" b="0" dirty="0" smtClean="0"/>
              <a:t> сильные стороны проекта, повышающие вероятность успешной коммерциализации?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800" b="0" dirty="0" smtClean="0"/>
              <a:t> положительные тенденции рынка,                 отрасли в целом? </a:t>
            </a:r>
          </a:p>
        </p:txBody>
      </p:sp>
    </p:spTree>
    <p:extLst>
      <p:ext uri="{BB962C8B-B14F-4D97-AF65-F5344CB8AC3E}">
        <p14:creationId xmlns="" xmlns:p14="http://schemas.microsoft.com/office/powerpoint/2010/main" val="3390420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Заголовок 1"/>
          <p:cNvSpPr>
            <a:spLocks noGrp="1"/>
          </p:cNvSpPr>
          <p:nvPr>
            <p:ph type="title"/>
          </p:nvPr>
        </p:nvSpPr>
        <p:spPr>
          <a:xfrm>
            <a:off x="947738" y="413474"/>
            <a:ext cx="7958137" cy="709612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Риски проекта</a:t>
            </a:r>
          </a:p>
        </p:txBody>
      </p:sp>
      <p:sp>
        <p:nvSpPr>
          <p:cNvPr id="203779" name="Содержимое 2"/>
          <p:cNvSpPr>
            <a:spLocks noGrp="1"/>
          </p:cNvSpPr>
          <p:nvPr>
            <p:ph idx="1"/>
          </p:nvPr>
        </p:nvSpPr>
        <p:spPr>
          <a:xfrm>
            <a:off x="1030288" y="1049338"/>
            <a:ext cx="7961312" cy="5446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altLang="ru-RU" dirty="0" smtClean="0"/>
              <a:t> не переусердствуйте                          в описании рисков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altLang="ru-RU" dirty="0" smtClean="0"/>
              <a:t> обязательно назовите меры              по снижению рисков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altLang="ru-RU" dirty="0" smtClean="0"/>
              <a:t> количественная оценка рисков  должна иметь подтверждение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600" i="1" dirty="0" smtClean="0">
                <a:solidFill>
                  <a:srgbClr val="7030A0"/>
                </a:solidFill>
              </a:rPr>
              <a:t>Нет рисков – нет проекта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404677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414338"/>
            <a:ext cx="7273925" cy="508000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Программа УМНИК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309688"/>
            <a:ext cx="8343900" cy="522437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i="1" dirty="0" smtClean="0">
                <a:solidFill>
                  <a:schemeClr val="tx1"/>
                </a:solidFill>
              </a:rPr>
              <a:t>Цель</a:t>
            </a:r>
            <a:r>
              <a:rPr lang="ru-RU" altLang="ru-RU" dirty="0" smtClean="0">
                <a:solidFill>
                  <a:schemeClr val="tx1"/>
                </a:solidFill>
              </a:rPr>
              <a:t> - поддержка молодых учёных,   </a:t>
            </a:r>
          </a:p>
          <a:p>
            <a:pPr algn="ctr" eaLnBrk="1" hangingPunct="1"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</a:rPr>
              <a:t>            занимающихся  инновациями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</a:rPr>
              <a:t>Использование средств –  </a:t>
            </a:r>
            <a:r>
              <a:rPr lang="ru-RU" altLang="ru-RU" sz="2800" b="0" dirty="0" smtClean="0">
                <a:solidFill>
                  <a:schemeClr val="tx1"/>
                </a:solidFill>
              </a:rPr>
              <a:t>проведение НИОКР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>
                <a:solidFill>
                  <a:schemeClr val="tx1"/>
                </a:solidFill>
              </a:rPr>
              <a:t>Финансирование </a:t>
            </a:r>
            <a:r>
              <a:rPr lang="ru-RU" sz="2800" dirty="0" smtClean="0">
                <a:solidFill>
                  <a:schemeClr val="tx1"/>
                </a:solidFill>
              </a:rPr>
              <a:t>– </a:t>
            </a:r>
            <a:r>
              <a:rPr lang="ru-RU" sz="2800" b="0" dirty="0" smtClean="0">
                <a:solidFill>
                  <a:schemeClr val="tx1"/>
                </a:solidFill>
              </a:rPr>
              <a:t>в </a:t>
            </a:r>
            <a:r>
              <a:rPr lang="ru-RU" sz="2800" b="0" dirty="0">
                <a:solidFill>
                  <a:schemeClr val="tx1"/>
                </a:solidFill>
              </a:rPr>
              <a:t>виде </a:t>
            </a:r>
            <a:r>
              <a:rPr lang="ru-RU" sz="2800" b="0" dirty="0" smtClean="0">
                <a:solidFill>
                  <a:schemeClr val="tx1"/>
                </a:solidFill>
              </a:rPr>
              <a:t>гранта </a:t>
            </a:r>
            <a:endParaRPr lang="ru-RU" altLang="ru-RU" sz="2800" b="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ru-RU" altLang="ru-RU" sz="28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altLang="ru-RU" sz="2800" i="1" dirty="0" smtClean="0">
                <a:solidFill>
                  <a:schemeClr val="tx1"/>
                </a:solidFill>
              </a:rPr>
              <a:t>Победитель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>
                <a:solidFill>
                  <a:schemeClr val="tx1"/>
                </a:solidFill>
              </a:rPr>
              <a:t>– </a:t>
            </a:r>
            <a:r>
              <a:rPr lang="ru-RU" altLang="ru-RU" sz="2800" b="0" u="sng" dirty="0">
                <a:solidFill>
                  <a:schemeClr val="tx1"/>
                </a:solidFill>
              </a:rPr>
              <a:t>физическое лицо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ru-RU" altLang="ru-RU" dirty="0" smtClean="0"/>
          </a:p>
        </p:txBody>
      </p:sp>
      <p:pic>
        <p:nvPicPr>
          <p:cNvPr id="60420" name="Picture 4" descr="little_scientist_4008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54" r="14091" b="8289"/>
          <a:stretch>
            <a:fillRect/>
          </a:stretch>
        </p:blipFill>
        <p:spPr bwMode="auto">
          <a:xfrm>
            <a:off x="6881813" y="4016289"/>
            <a:ext cx="19843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6467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Заголовок 1"/>
          <p:cNvSpPr>
            <a:spLocks noGrp="1"/>
          </p:cNvSpPr>
          <p:nvPr>
            <p:ph type="title"/>
          </p:nvPr>
        </p:nvSpPr>
        <p:spPr>
          <a:xfrm>
            <a:off x="947738" y="382301"/>
            <a:ext cx="7958137" cy="709612"/>
          </a:xfrm>
        </p:spPr>
        <p:txBody>
          <a:bodyPr/>
          <a:lstStyle/>
          <a:p>
            <a:r>
              <a:rPr lang="ru-RU" altLang="ru-RU" sz="3600" dirty="0" smtClean="0"/>
              <a:t>Риски. Примеры</a:t>
            </a:r>
          </a:p>
        </p:txBody>
      </p:sp>
      <p:sp>
        <p:nvSpPr>
          <p:cNvPr id="204803" name="Содержимое 2"/>
          <p:cNvSpPr>
            <a:spLocks noGrp="1"/>
          </p:cNvSpPr>
          <p:nvPr>
            <p:ph idx="1"/>
          </p:nvPr>
        </p:nvSpPr>
        <p:spPr>
          <a:xfrm>
            <a:off x="1171575" y="1336675"/>
            <a:ext cx="7961313" cy="5360988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000" dirty="0" smtClean="0"/>
              <a:t>«Единственным возможным риском является сворачивание проекта               за недостатком финансирования»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ru-RU" altLang="ru-RU" sz="30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000" dirty="0" smtClean="0"/>
              <a:t>«Может быть уточнено не ранее,        чем при переходе к стадии               опытно-конструкторских работ»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ru-RU" altLang="ru-RU" sz="30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000" dirty="0" smtClean="0"/>
              <a:t>«Единственный риск – инфляция»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ru-RU" altLang="ru-RU" sz="30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000" dirty="0" smtClean="0"/>
              <a:t>«Рисков нет»</a:t>
            </a:r>
          </a:p>
          <a:p>
            <a:pPr>
              <a:buFont typeface="Wingdings" pitchFamily="2" charset="2"/>
              <a:buNone/>
            </a:pPr>
            <a:endParaRPr lang="ru-RU" altLang="ru-RU" dirty="0" smtClean="0"/>
          </a:p>
          <a:p>
            <a:pPr>
              <a:buFont typeface="Wingdings" pitchFamily="2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473678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Заголовок 1"/>
          <p:cNvSpPr>
            <a:spLocks noGrp="1"/>
          </p:cNvSpPr>
          <p:nvPr>
            <p:ph type="title"/>
          </p:nvPr>
        </p:nvSpPr>
        <p:spPr>
          <a:xfrm>
            <a:off x="947738" y="382301"/>
            <a:ext cx="7958137" cy="709612"/>
          </a:xfrm>
        </p:spPr>
        <p:txBody>
          <a:bodyPr/>
          <a:lstStyle/>
          <a:p>
            <a:r>
              <a:rPr lang="ru-RU" altLang="ru-RU" sz="3600" dirty="0" smtClean="0"/>
              <a:t>Риски. Примеры</a:t>
            </a:r>
          </a:p>
        </p:txBody>
      </p:sp>
      <p:sp>
        <p:nvSpPr>
          <p:cNvPr id="2058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  <a:buFont typeface="Wingdings" pitchFamily="2" charset="2"/>
              <a:buNone/>
            </a:pPr>
            <a:endParaRPr lang="ru-RU" altLang="ru-RU" sz="2800" dirty="0" smtClean="0"/>
          </a:p>
          <a:p>
            <a:pPr>
              <a:spcAft>
                <a:spcPct val="20000"/>
              </a:spcAft>
              <a:buFont typeface="Wingdings" pitchFamily="2" charset="2"/>
              <a:buNone/>
            </a:pPr>
            <a:r>
              <a:rPr lang="ru-RU" altLang="ru-RU" sz="2800" dirty="0" smtClean="0"/>
              <a:t>Основные выявленные на момент риски проекта: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2800" dirty="0" smtClean="0"/>
              <a:t>1. Несоответствие разработки заявляемым характеристикам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2800" dirty="0" smtClean="0"/>
              <a:t>2. Моральное устаревание прототипа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2800" dirty="0" smtClean="0"/>
              <a:t>3. Появление конкурентной продукции в течении ближайшего периода времени</a:t>
            </a:r>
            <a:endParaRPr lang="ru-RU" altLang="ru-RU" b="0" dirty="0" smtClean="0"/>
          </a:p>
        </p:txBody>
      </p:sp>
    </p:spTree>
    <p:extLst>
      <p:ext uri="{BB962C8B-B14F-4D97-AF65-F5344CB8AC3E}">
        <p14:creationId xmlns="" xmlns:p14="http://schemas.microsoft.com/office/powerpoint/2010/main" val="3916749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Заголовок 1"/>
          <p:cNvSpPr>
            <a:spLocks noGrp="1"/>
          </p:cNvSpPr>
          <p:nvPr>
            <p:ph type="title"/>
          </p:nvPr>
        </p:nvSpPr>
        <p:spPr>
          <a:xfrm>
            <a:off x="947738" y="392692"/>
            <a:ext cx="7958137" cy="709612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Команда проекта</a:t>
            </a:r>
          </a:p>
        </p:txBody>
      </p:sp>
      <p:sp>
        <p:nvSpPr>
          <p:cNvPr id="206851" name="Содержимое 2"/>
          <p:cNvSpPr>
            <a:spLocks noGrp="1"/>
          </p:cNvSpPr>
          <p:nvPr>
            <p:ph idx="1"/>
          </p:nvPr>
        </p:nvSpPr>
        <p:spPr>
          <a:xfrm>
            <a:off x="1030288" y="817563"/>
            <a:ext cx="7961312" cy="53609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		</a:t>
            </a:r>
            <a:r>
              <a:rPr lang="ru-RU" altLang="ru-RU" u="sng" dirty="0" smtClean="0"/>
              <a:t>Информация о команде покажет</a:t>
            </a:r>
            <a:r>
              <a:rPr lang="ru-RU" altLang="ru-RU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altLang="ru-RU" dirty="0" smtClean="0"/>
              <a:t> понимание вашей роли в проекте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altLang="ru-RU" dirty="0" smtClean="0"/>
              <a:t> наличие научного руководителя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altLang="ru-RU" dirty="0" smtClean="0"/>
              <a:t> наличие ядра будущего МИП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pic>
        <p:nvPicPr>
          <p:cNvPr id="206852" name="Picture 5" descr="C:\Documents and Settings\Александра\Рабочий стол\istock_000003537496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868863"/>
            <a:ext cx="39100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7350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Заголовок 1"/>
          <p:cNvSpPr>
            <a:spLocks noGrp="1"/>
          </p:cNvSpPr>
          <p:nvPr>
            <p:ph type="title"/>
          </p:nvPr>
        </p:nvSpPr>
        <p:spPr>
          <a:xfrm>
            <a:off x="947738" y="382301"/>
            <a:ext cx="7958137" cy="709612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«Спасибо за внимание!»</a:t>
            </a:r>
          </a:p>
        </p:txBody>
      </p:sp>
      <p:sp>
        <p:nvSpPr>
          <p:cNvPr id="207875" name="Содержимое 2"/>
          <p:cNvSpPr>
            <a:spLocks noGrp="1"/>
          </p:cNvSpPr>
          <p:nvPr>
            <p:ph idx="1"/>
          </p:nvPr>
        </p:nvSpPr>
        <p:spPr>
          <a:xfrm>
            <a:off x="957263" y="1590675"/>
            <a:ext cx="7961312" cy="4708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accent2"/>
                </a:solidFill>
              </a:rPr>
              <a:t>	</a:t>
            </a:r>
            <a:r>
              <a:rPr lang="ru-RU" altLang="ru-RU" u="sng" dirty="0" smtClean="0"/>
              <a:t>Основные аспекты</a:t>
            </a:r>
            <a:r>
              <a:rPr lang="ru-RU" altLang="ru-RU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u="sng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800" dirty="0" smtClean="0"/>
              <a:t> подтверждает окончание выступления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800" dirty="0" smtClean="0"/>
              <a:t> является визиткой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800" dirty="0" smtClean="0"/>
              <a:t> напоминает и фиксирует                        имя выступающего и проект</a:t>
            </a:r>
          </a:p>
        </p:txBody>
      </p:sp>
    </p:spTree>
    <p:extLst>
      <p:ext uri="{BB962C8B-B14F-4D97-AF65-F5344CB8AC3E}">
        <p14:creationId xmlns="" xmlns:p14="http://schemas.microsoft.com/office/powerpoint/2010/main" val="98490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I:\1676_energy_ppt\template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>
                <a:solidFill>
                  <a:schemeClr val="bg1"/>
                </a:solidFill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208900" name="Picture 1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1788"/>
            <a:ext cx="6111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2627313" y="5589588"/>
            <a:ext cx="6697662" cy="15113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       </a:t>
            </a:r>
            <a:r>
              <a:rPr lang="ru-RU" sz="2000" u="sng" dirty="0">
                <a:solidFill>
                  <a:srgbClr val="FFFFFF"/>
                </a:solidFill>
              </a:rPr>
              <a:t>Научный руководитель</a:t>
            </a:r>
            <a:r>
              <a:rPr lang="ru-RU" sz="2000" dirty="0">
                <a:solidFill>
                  <a:srgbClr val="FFFFFF"/>
                </a:solidFill>
              </a:rPr>
              <a:t>: Белозерова Ольга Михайловна,   учитель физики гимназии МИИТ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FFFFFF"/>
                </a:solidFill>
              </a:rPr>
              <a:t>      </a:t>
            </a:r>
            <a:r>
              <a:rPr lang="ru-RU" sz="2000" b="1" u="sng" dirty="0">
                <a:solidFill>
                  <a:srgbClr val="FFFFFF"/>
                </a:solidFill>
              </a:rPr>
              <a:t>Проект</a:t>
            </a:r>
            <a:r>
              <a:rPr lang="ru-RU" sz="2000" b="1" dirty="0">
                <a:solidFill>
                  <a:srgbClr val="FFFFFF"/>
                </a:solidFill>
              </a:rPr>
              <a:t>: Молниезащита нового поколения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20890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1B5E6D-5CFE-4AF3-93A7-3968A8ECEA54}" type="slidenum">
              <a:rPr lang="es-ES" altLang="ru-RU" b="0" smtClean="0">
                <a:solidFill>
                  <a:srgbClr val="30311D"/>
                </a:solidFill>
              </a:rPr>
              <a:pPr eaLnBrk="1" hangingPunct="1"/>
              <a:t>34</a:t>
            </a:fld>
            <a:endParaRPr lang="es-ES" altLang="ru-RU" b="0" smtClean="0">
              <a:solidFill>
                <a:srgbClr val="30311D"/>
              </a:solidFill>
            </a:endParaRPr>
          </a:p>
        </p:txBody>
      </p:sp>
      <p:sp>
        <p:nvSpPr>
          <p:cNvPr id="208903" name="TextBox 7"/>
          <p:cNvSpPr txBox="1">
            <a:spLocks noChangeArrowheads="1"/>
          </p:cNvSpPr>
          <p:nvPr/>
        </p:nvSpPr>
        <p:spPr bwMode="auto">
          <a:xfrm>
            <a:off x="2987675" y="2565400"/>
            <a:ext cx="4897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u="sng" smtClean="0">
                <a:solidFill>
                  <a:srgbClr val="FFFFFF"/>
                </a:solidFill>
              </a:rPr>
              <a:t>Автор</a:t>
            </a:r>
            <a:r>
              <a:rPr lang="ru-RU" altLang="ru-RU" sz="2400" smtClean="0">
                <a:solidFill>
                  <a:srgbClr val="FFFFFF"/>
                </a:solidFill>
              </a:rPr>
              <a:t>: Ухина Анастасия, ученица гимназии МИИТ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400" smtClean="0">
                <a:solidFill>
                  <a:srgbClr val="DDDDDD"/>
                </a:solidFill>
              </a:rPr>
              <a:t>anastasia.ukhina@yandex.ru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400" smtClean="0">
                <a:solidFill>
                  <a:srgbClr val="DDDDDD"/>
                </a:solidFill>
              </a:rPr>
              <a:t>+79269241155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0953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Заголовок 1"/>
          <p:cNvSpPr>
            <a:spLocks noGrp="1"/>
          </p:cNvSpPr>
          <p:nvPr>
            <p:ph type="title"/>
          </p:nvPr>
        </p:nvSpPr>
        <p:spPr>
          <a:xfrm>
            <a:off x="1019175" y="392692"/>
            <a:ext cx="7958138" cy="709612"/>
          </a:xfrm>
        </p:spPr>
        <p:txBody>
          <a:bodyPr/>
          <a:lstStyle/>
          <a:p>
            <a:r>
              <a:rPr lang="ru-RU" altLang="ru-RU" dirty="0" smtClean="0"/>
              <a:t>Критерии отбора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62038" y="1131307"/>
            <a:ext cx="7961312" cy="5498093"/>
          </a:xfrm>
          <a:prstGeom prst="rect">
            <a:avLst/>
          </a:prstGeom>
        </p:spPr>
        <p:txBody>
          <a:bodyPr/>
          <a:lstStyle/>
          <a:p>
            <a:pPr marL="514350" indent="-51435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Tx/>
              <a:buAutoNum type="arabicPeriod"/>
              <a:defRPr/>
            </a:pPr>
            <a:r>
              <a:rPr lang="ru-RU" sz="2800" b="1" kern="0" dirty="0"/>
              <a:t>Актуальность идеи</a:t>
            </a:r>
          </a:p>
          <a:p>
            <a:pPr marL="514350" indent="-51435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Tx/>
              <a:buAutoNum type="arabicPeriod"/>
              <a:defRPr/>
            </a:pPr>
            <a:r>
              <a:rPr lang="ru-RU" sz="2800" b="1" kern="0" dirty="0" smtClean="0"/>
              <a:t>Научная </a:t>
            </a:r>
            <a:r>
              <a:rPr lang="ru-RU" sz="2800" b="1" kern="0" dirty="0"/>
              <a:t>новизна</a:t>
            </a:r>
          </a:p>
          <a:p>
            <a:pPr marL="514350" indent="-51435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Tx/>
              <a:buAutoNum type="arabicPeriod"/>
              <a:defRPr/>
            </a:pPr>
            <a:r>
              <a:rPr lang="ru-RU" sz="2800" b="1" kern="0" dirty="0" smtClean="0"/>
              <a:t>Достижимость </a:t>
            </a:r>
            <a:r>
              <a:rPr lang="ru-RU" sz="2800" b="1" kern="0" dirty="0"/>
              <a:t>результатов НИР</a:t>
            </a:r>
          </a:p>
          <a:p>
            <a:pPr marL="514350" indent="-51435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Tx/>
              <a:buAutoNum type="arabicPeriod"/>
              <a:defRPr/>
            </a:pPr>
            <a:r>
              <a:rPr lang="ru-RU" sz="2800" b="1" kern="0" dirty="0" smtClean="0"/>
              <a:t>Востребованность </a:t>
            </a:r>
            <a:r>
              <a:rPr lang="ru-RU" sz="2800" b="1" kern="0" dirty="0"/>
              <a:t>продукта на рынке</a:t>
            </a:r>
          </a:p>
          <a:p>
            <a:pPr marL="514350" indent="-51435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Tx/>
              <a:buAutoNum type="arabicPeriod"/>
              <a:defRPr/>
            </a:pPr>
            <a:r>
              <a:rPr lang="ru-RU" sz="2800" b="1" kern="0" dirty="0" smtClean="0"/>
              <a:t>Потенциальные конкурентные преимущества</a:t>
            </a:r>
            <a:endParaRPr lang="ru-RU" sz="2800" b="1" kern="0" dirty="0"/>
          </a:p>
          <a:p>
            <a:pPr marL="514350" indent="-51435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Tx/>
              <a:buAutoNum type="arabicPeriod"/>
              <a:defRPr/>
            </a:pPr>
            <a:r>
              <a:rPr lang="ru-RU" sz="2800" b="1" kern="0" dirty="0" smtClean="0"/>
              <a:t>Увлеченность идеей</a:t>
            </a:r>
          </a:p>
          <a:p>
            <a:pPr marL="514350" indent="-51435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Tx/>
              <a:buAutoNum type="arabicPeriod"/>
              <a:defRPr/>
            </a:pPr>
            <a:r>
              <a:rPr lang="ru-RU" sz="2800" b="1" kern="0" dirty="0" smtClean="0"/>
              <a:t>Предпринимательский потенциал заявителя</a:t>
            </a:r>
          </a:p>
          <a:p>
            <a:pPr marL="514350" indent="-51435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Tx/>
              <a:buAutoNum type="arabicPeriod"/>
              <a:defRPr/>
            </a:pPr>
            <a:r>
              <a:rPr lang="ru-RU" sz="2800" b="1" kern="0" dirty="0" smtClean="0"/>
              <a:t>Взаимодействие </a:t>
            </a:r>
            <a:r>
              <a:rPr lang="ru-RU" sz="2800" b="1" kern="0" dirty="0"/>
              <a:t>с вузом или компанией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Tx/>
              <a:buAutoNum type="arabicPeriod"/>
              <a:defRPr/>
            </a:pPr>
            <a:endParaRPr lang="ru-RU" sz="3200" b="1" kern="0" dirty="0">
              <a:solidFill>
                <a:srgbClr val="30311D"/>
              </a:solidFill>
            </a:endParaRP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Tx/>
              <a:buAutoNum type="arabicPeriod"/>
              <a:defRPr/>
            </a:pPr>
            <a:endParaRPr lang="ru-RU" sz="3200" b="1" kern="0" dirty="0">
              <a:solidFill>
                <a:srgbClr val="30311D"/>
              </a:solidFill>
            </a:endParaRP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Tx/>
              <a:buAutoNum type="arabicPeriod"/>
              <a:defRPr/>
            </a:pPr>
            <a:endParaRPr lang="ru-RU" sz="3200" b="1" kern="0" dirty="0">
              <a:solidFill>
                <a:srgbClr val="30311D"/>
              </a:solidFill>
            </a:endParaRP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Tx/>
              <a:buAutoNum type="arabicPeriod"/>
              <a:defRPr/>
            </a:pPr>
            <a:endParaRPr lang="ru-RU" sz="3200" b="1" kern="0" dirty="0">
              <a:solidFill>
                <a:srgbClr val="30311D"/>
              </a:solidFill>
            </a:endParaRP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Tx/>
              <a:buAutoNum type="arabicPeriod"/>
              <a:defRPr/>
            </a:pPr>
            <a:endParaRPr lang="ru-RU" sz="3200" b="1" kern="0" dirty="0">
              <a:solidFill>
                <a:srgbClr val="30311D"/>
              </a:solidFill>
            </a:endParaRP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Tx/>
              <a:buAutoNum type="arabicPeriod"/>
              <a:defRPr/>
            </a:pPr>
            <a:endParaRPr lang="ru-RU" sz="3200" b="1" kern="0" dirty="0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766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71854"/>
            <a:ext cx="7273925" cy="508000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ru-RU" b="1" dirty="0" smtClean="0"/>
              <a:t>рограмма «Старт»</a:t>
            </a: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785" y="1111513"/>
            <a:ext cx="7920880" cy="6237312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Цель</a:t>
            </a:r>
            <a:r>
              <a:rPr lang="ru-RU" sz="2400" dirty="0">
                <a:solidFill>
                  <a:schemeClr val="tx1"/>
                </a:solidFill>
              </a:rPr>
              <a:t> -</a:t>
            </a:r>
            <a:r>
              <a:rPr lang="ru-RU" sz="2400" b="1" dirty="0">
                <a:solidFill>
                  <a:schemeClr val="tx1"/>
                </a:solidFill>
              </a:rPr>
              <a:t>                                                                                        </a:t>
            </a:r>
            <a:r>
              <a:rPr lang="ru-RU" sz="2400" dirty="0">
                <a:solidFill>
                  <a:schemeClr val="tx1"/>
                </a:solidFill>
              </a:rPr>
              <a:t>поддержка МИП для  разработки и создания производства на основе результатов НИОКР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ru-RU" sz="2400" b="0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2400" b="0" dirty="0">
                <a:solidFill>
                  <a:schemeClr val="tx1"/>
                </a:solidFill>
              </a:rPr>
              <a:t>средств – проведение НИОКР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400" b="0" dirty="0">
                <a:solidFill>
                  <a:schemeClr val="tx1"/>
                </a:solidFill>
              </a:rPr>
              <a:t>Победитель – юридическое </a:t>
            </a:r>
            <a:r>
              <a:rPr lang="ru-RU" sz="2400" b="0" dirty="0" smtClean="0">
                <a:solidFill>
                  <a:schemeClr val="tx1"/>
                </a:solidFill>
              </a:rPr>
              <a:t>или физическое лицо</a:t>
            </a:r>
          </a:p>
          <a:p>
            <a:pPr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0" u="sng" dirty="0">
                <a:solidFill>
                  <a:schemeClr val="tx1"/>
                </a:solidFill>
              </a:rPr>
              <a:t>Программа реализуется в 2 </a:t>
            </a:r>
            <a:r>
              <a:rPr lang="ru-RU" sz="2400" b="0" u="sng" dirty="0" smtClean="0">
                <a:solidFill>
                  <a:schemeClr val="tx1"/>
                </a:solidFill>
              </a:rPr>
              <a:t>этапа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0" i="1" dirty="0" smtClean="0">
                <a:solidFill>
                  <a:schemeClr val="tx1"/>
                </a:solidFill>
              </a:rPr>
              <a:t>Продолжение возможно путем участия в программе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«</a:t>
            </a:r>
            <a:r>
              <a:rPr lang="ru-RU" sz="2400" i="1" dirty="0">
                <a:solidFill>
                  <a:schemeClr val="tx1"/>
                </a:solidFill>
              </a:rPr>
              <a:t>Бизнес-Старт</a:t>
            </a:r>
            <a:r>
              <a:rPr lang="ru-RU" sz="2400" i="1" dirty="0" smtClean="0">
                <a:solidFill>
                  <a:schemeClr val="tx1"/>
                </a:solidFill>
              </a:rPr>
              <a:t>» </a:t>
            </a:r>
            <a:endParaRPr lang="ru-RU" sz="2000" b="0" i="1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buNone/>
            </a:pPr>
            <a:endParaRPr lang="ru-RU" sz="20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9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205" y="394627"/>
            <a:ext cx="6318421" cy="381000"/>
          </a:xfrm>
        </p:spPr>
        <p:txBody>
          <a:bodyPr/>
          <a:lstStyle/>
          <a:p>
            <a:r>
              <a:rPr lang="ru-RU" sz="3600" dirty="0"/>
              <a:t>«Старт» - условия участия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6006834"/>
              </p:ext>
            </p:extLst>
          </p:nvPr>
        </p:nvGraphicFramePr>
        <p:xfrm>
          <a:off x="1030289" y="1466335"/>
          <a:ext cx="7981905" cy="5152918"/>
        </p:xfrm>
        <a:graphic>
          <a:graphicData uri="http://schemas.openxmlformats.org/drawingml/2006/table">
            <a:tbl>
              <a:tblPr firstRow="1" firstCol="1" bandRow="1"/>
              <a:tblGrid>
                <a:gridCol w="1596381"/>
                <a:gridCol w="1596381"/>
                <a:gridCol w="1596381"/>
                <a:gridCol w="1596381"/>
                <a:gridCol w="1596381"/>
              </a:tblGrid>
              <a:tr h="215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Старт-1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Старт-2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Старт-3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Бизнес-Старт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 гранта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млн руб.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млн руб.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 руб.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млн руб.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гранта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год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0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Внебюджетное 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со-          финансирование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требуется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100% суммы гранта (средства инвестора)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100% суммы гранта (собственные средства или средства инвестора)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расходов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НИОКР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Коммерциализа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ция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результатов 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НИОКР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Участники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Физ.лица или юр.лица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Юр.лица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лица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завершившие Старт-2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524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205" y="394627"/>
            <a:ext cx="6318421" cy="381000"/>
          </a:xfrm>
        </p:spPr>
        <p:txBody>
          <a:bodyPr/>
          <a:lstStyle/>
          <a:p>
            <a:r>
              <a:rPr lang="ru-RU" sz="3600" dirty="0"/>
              <a:t>«Старт» - условия участия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6822" y="1087395"/>
            <a:ext cx="8007178" cy="383243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Наличие юридического лица при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заключении договора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Статус </a:t>
            </a:r>
            <a:r>
              <a:rPr lang="ru-RU" sz="2400" dirty="0">
                <a:solidFill>
                  <a:schemeClr val="tx1"/>
                </a:solidFill>
              </a:rPr>
              <a:t>малого </a:t>
            </a:r>
            <a:r>
              <a:rPr lang="ru-RU" sz="2400" dirty="0" smtClean="0">
                <a:solidFill>
                  <a:schemeClr val="tx1"/>
                </a:solidFill>
              </a:rPr>
              <a:t>предприятия у юридического лица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400" dirty="0">
                <a:solidFill>
                  <a:schemeClr val="tx1"/>
                </a:solidFill>
              </a:rPr>
              <a:t>Начальная стадия развития: </a:t>
            </a:r>
            <a:r>
              <a:rPr lang="ru-RU" sz="2400" dirty="0" smtClean="0">
                <a:solidFill>
                  <a:schemeClr val="tx1"/>
                </a:solidFill>
              </a:rPr>
              <a:t>срок </a:t>
            </a:r>
            <a:r>
              <a:rPr lang="ru-RU" sz="2400" dirty="0">
                <a:solidFill>
                  <a:schemeClr val="tx1"/>
                </a:solidFill>
              </a:rPr>
              <a:t>создания </a:t>
            </a:r>
            <a:r>
              <a:rPr lang="ru-RU" sz="2400" dirty="0" smtClean="0">
                <a:solidFill>
                  <a:schemeClr val="tx1"/>
                </a:solidFill>
              </a:rPr>
              <a:t>–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до </a:t>
            </a:r>
            <a:r>
              <a:rPr lang="ru-RU" sz="2400" dirty="0">
                <a:solidFill>
                  <a:schemeClr val="tx1"/>
                </a:solidFill>
              </a:rPr>
              <a:t>2 лет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Предприятие </a:t>
            </a:r>
            <a:r>
              <a:rPr lang="ru-RU" sz="2400" dirty="0">
                <a:solidFill>
                  <a:schemeClr val="tx1"/>
                </a:solidFill>
              </a:rPr>
              <a:t>ранее не должно </a:t>
            </a:r>
            <a:r>
              <a:rPr lang="ru-RU" sz="2400" dirty="0" smtClean="0">
                <a:solidFill>
                  <a:schemeClr val="tx1"/>
                </a:solidFill>
              </a:rPr>
              <a:t>получать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финансовую поддержку Фонда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Сотрудники предприятия не участвуют в иных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программах Фонда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Наличие ОКВЭД </a:t>
            </a:r>
            <a:r>
              <a:rPr lang="ru-RU" sz="2400" dirty="0">
                <a:solidFill>
                  <a:schemeClr val="tx1"/>
                </a:solidFill>
              </a:rPr>
              <a:t>72.1 </a:t>
            </a: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Научные </a:t>
            </a:r>
            <a:r>
              <a:rPr lang="ru-RU" sz="2400" dirty="0" smtClean="0">
                <a:solidFill>
                  <a:schemeClr val="tx1"/>
                </a:solidFill>
              </a:rPr>
              <a:t>исследования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ru-RU" sz="2400" dirty="0">
                <a:solidFill>
                  <a:schemeClr val="tx1"/>
                </a:solidFill>
              </a:rPr>
              <a:t>разработки 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>
                <a:solidFill>
                  <a:schemeClr val="tx1"/>
                </a:solidFill>
              </a:rPr>
              <a:t>области естественных </a:t>
            </a:r>
            <a:r>
              <a:rPr lang="ru-RU" sz="2400" dirty="0" smtClean="0">
                <a:solidFill>
                  <a:schemeClr val="tx1"/>
                </a:solidFill>
              </a:rPr>
              <a:t>и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технических </a:t>
            </a:r>
            <a:r>
              <a:rPr lang="ru-RU" sz="2400" dirty="0">
                <a:solidFill>
                  <a:schemeClr val="tx1"/>
                </a:solidFill>
              </a:rPr>
              <a:t>наук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8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029" y="593161"/>
            <a:ext cx="6142121" cy="381000"/>
          </a:xfrm>
        </p:spPr>
        <p:txBody>
          <a:bodyPr/>
          <a:lstStyle/>
          <a:p>
            <a:r>
              <a:rPr lang="ru-RU" sz="3200" dirty="0"/>
              <a:t>Программа «</a:t>
            </a:r>
            <a:r>
              <a:rPr lang="ru-RU" sz="3200" dirty="0" smtClean="0"/>
              <a:t>Развитие - НТИ»</a:t>
            </a:r>
            <a:br>
              <a:rPr lang="ru-RU" sz="32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  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749" y="1379835"/>
            <a:ext cx="7893303" cy="4051064"/>
          </a:xfrm>
        </p:spPr>
        <p:txBody>
          <a:bodyPr/>
          <a:lstStyle/>
          <a:p>
            <a:pPr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2400" u="sng" dirty="0"/>
              <a:t>Цель</a:t>
            </a:r>
            <a:r>
              <a:rPr lang="ru-RU" sz="2400" dirty="0"/>
              <a:t> -  реализации планов мероприятий </a:t>
            </a:r>
            <a:r>
              <a:rPr lang="ru-RU" sz="2400" dirty="0" smtClean="0"/>
              <a:t> </a:t>
            </a:r>
            <a:r>
              <a:rPr lang="ru-RU" sz="2400" dirty="0"/>
              <a:t>Национальной технологической </a:t>
            </a:r>
            <a:r>
              <a:rPr lang="ru-RU" sz="2400" dirty="0" smtClean="0"/>
              <a:t>инициативы, </a:t>
            </a:r>
            <a:r>
              <a:rPr lang="ru-RU" sz="2400" dirty="0"/>
              <a:t>одобренных Президиумом Совета при Президенте России по модернизации </a:t>
            </a:r>
            <a:r>
              <a:rPr lang="ru-RU" sz="2400" dirty="0" smtClean="0"/>
              <a:t>экономики и </a:t>
            </a:r>
            <a:r>
              <a:rPr lang="ru-RU" sz="2400" dirty="0"/>
              <a:t>инновационному развитию России</a:t>
            </a:r>
            <a:r>
              <a:rPr lang="ru-RU" sz="2400" dirty="0" smtClean="0"/>
              <a:t>                                                                                      </a:t>
            </a:r>
            <a:endParaRPr lang="ru-RU" sz="2400" dirty="0"/>
          </a:p>
          <a:p>
            <a:pPr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2400" b="0" dirty="0"/>
              <a:t>Срок реализации – </a:t>
            </a:r>
            <a:r>
              <a:rPr lang="ru-RU" sz="2400" b="0" dirty="0" smtClean="0"/>
              <a:t>от </a:t>
            </a:r>
            <a:r>
              <a:rPr lang="ru-RU" sz="2400" dirty="0" smtClean="0"/>
              <a:t>12</a:t>
            </a:r>
            <a:r>
              <a:rPr lang="ru-RU" sz="2400" b="0" dirty="0" smtClean="0"/>
              <a:t> до </a:t>
            </a:r>
            <a:r>
              <a:rPr lang="ru-RU" sz="2400" dirty="0" smtClean="0"/>
              <a:t>24</a:t>
            </a:r>
            <a:r>
              <a:rPr lang="ru-RU" sz="2400" b="0" dirty="0" smtClean="0"/>
              <a:t> </a:t>
            </a:r>
            <a:r>
              <a:rPr lang="ru-RU" sz="2400" b="0" dirty="0"/>
              <a:t>месяцев</a:t>
            </a:r>
          </a:p>
          <a:p>
            <a:pPr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2400" b="0" dirty="0"/>
              <a:t>Сумма гранта – до </a:t>
            </a:r>
            <a:r>
              <a:rPr lang="ru-RU" sz="2400" dirty="0" smtClean="0"/>
              <a:t>20</a:t>
            </a:r>
            <a:r>
              <a:rPr lang="ru-RU" sz="2400" b="0" dirty="0" smtClean="0"/>
              <a:t> </a:t>
            </a:r>
            <a:r>
              <a:rPr lang="ru-RU" sz="2400" b="0" dirty="0" err="1"/>
              <a:t>млн.руб</a:t>
            </a:r>
            <a:r>
              <a:rPr lang="ru-RU" sz="2400" b="0" dirty="0"/>
              <a:t>. </a:t>
            </a:r>
          </a:p>
          <a:p>
            <a:pPr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2400" b="0" dirty="0"/>
              <a:t>Использование средств – проведение НИОКР</a:t>
            </a:r>
          </a:p>
          <a:p>
            <a:pPr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2400" b="0" dirty="0"/>
              <a:t>Победитель – юридическое </a:t>
            </a:r>
            <a:r>
              <a:rPr lang="ru-RU" sz="2400" b="0" dirty="0" smtClean="0"/>
              <a:t>лицо, МИП</a:t>
            </a:r>
            <a:endParaRPr lang="ru-RU" sz="2400" b="0" dirty="0"/>
          </a:p>
          <a:p>
            <a:pPr algn="r">
              <a:spcBef>
                <a:spcPts val="450"/>
              </a:spcBef>
              <a:spcAft>
                <a:spcPts val="450"/>
              </a:spcAft>
              <a:buNone/>
            </a:pPr>
            <a:endParaRPr lang="ru-RU" sz="2400" b="0" dirty="0" smtClean="0"/>
          </a:p>
          <a:p>
            <a:pPr>
              <a:spcBef>
                <a:spcPts val="0"/>
              </a:spcBef>
              <a:spcAft>
                <a:spcPts val="450"/>
              </a:spcAft>
              <a:buNone/>
            </a:pPr>
            <a:r>
              <a:rPr lang="ru-RU" sz="2400" b="0" i="1" dirty="0" smtClean="0"/>
              <a:t>Обязательно </a:t>
            </a:r>
            <a:r>
              <a:rPr lang="ru-RU" sz="2400" b="0" i="1" dirty="0" err="1"/>
              <a:t>софинансирование</a:t>
            </a:r>
            <a:r>
              <a:rPr lang="ru-RU" sz="2400" b="0" i="1" dirty="0"/>
              <a:t> из </a:t>
            </a:r>
            <a:r>
              <a:rPr lang="ru-RU" sz="2400" b="0" i="1" dirty="0" smtClean="0"/>
              <a:t>внебюджетных</a:t>
            </a:r>
          </a:p>
          <a:p>
            <a:pPr>
              <a:spcBef>
                <a:spcPts val="0"/>
              </a:spcBef>
              <a:spcAft>
                <a:spcPts val="450"/>
              </a:spcAft>
              <a:buNone/>
            </a:pPr>
            <a:r>
              <a:rPr lang="ru-RU" sz="2400" b="0" i="1" dirty="0" smtClean="0"/>
              <a:t>средств </a:t>
            </a:r>
            <a:r>
              <a:rPr lang="ru-RU" sz="2400" b="0" i="1" dirty="0"/>
              <a:t>в размере не менее </a:t>
            </a:r>
            <a:r>
              <a:rPr lang="ru-RU" sz="2400" i="1" dirty="0" smtClean="0"/>
              <a:t>30</a:t>
            </a:r>
            <a:r>
              <a:rPr lang="ru-RU" sz="2400" b="0" i="1" dirty="0"/>
              <a:t>% от суммы гранта</a:t>
            </a:r>
          </a:p>
          <a:p>
            <a:pPr>
              <a:spcBef>
                <a:spcPts val="450"/>
              </a:spcBef>
              <a:spcAft>
                <a:spcPts val="450"/>
              </a:spcAft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2476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888" y="436563"/>
            <a:ext cx="7362825" cy="508000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Направления поддержки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665288"/>
            <a:ext cx="8569325" cy="4105275"/>
          </a:xfrm>
        </p:spPr>
        <p:txBody>
          <a:bodyPr/>
          <a:lstStyle/>
          <a:p>
            <a:pPr fontAlgn="t">
              <a:spcBef>
                <a:spcPts val="1200"/>
              </a:spcBef>
              <a:spcAft>
                <a:spcPts val="1200"/>
              </a:spcAft>
            </a:pPr>
            <a:r>
              <a:rPr lang="ru-RU" altLang="ru-RU" sz="2800" dirty="0" smtClean="0"/>
              <a:t> Информационные технологии</a:t>
            </a:r>
          </a:p>
          <a:p>
            <a:pPr fontAlgn="t">
              <a:spcBef>
                <a:spcPts val="1200"/>
              </a:spcBef>
              <a:spcAft>
                <a:spcPts val="1200"/>
              </a:spcAft>
            </a:pPr>
            <a:r>
              <a:rPr lang="ru-RU" altLang="ru-RU" sz="2800" dirty="0" smtClean="0"/>
              <a:t> Медицина будущего</a:t>
            </a:r>
          </a:p>
          <a:p>
            <a:pPr fontAlgn="t">
              <a:spcBef>
                <a:spcPts val="1200"/>
              </a:spcBef>
              <a:spcAft>
                <a:spcPts val="1200"/>
              </a:spcAft>
            </a:pPr>
            <a:r>
              <a:rPr lang="ru-RU" altLang="ru-RU" sz="2800" dirty="0" smtClean="0"/>
              <a:t> Современные материалы </a:t>
            </a:r>
            <a:r>
              <a:rPr lang="en-US" altLang="ru-RU" sz="2800" dirty="0" smtClean="0"/>
              <a:t> </a:t>
            </a:r>
            <a:r>
              <a:rPr lang="ru-RU" altLang="ru-RU" sz="2800" dirty="0" smtClean="0"/>
              <a:t>                                и технологии их создания</a:t>
            </a:r>
          </a:p>
          <a:p>
            <a:pPr fontAlgn="t">
              <a:spcBef>
                <a:spcPts val="1200"/>
              </a:spcBef>
              <a:spcAft>
                <a:spcPts val="1200"/>
              </a:spcAft>
            </a:pPr>
            <a:r>
              <a:rPr lang="ru-RU" altLang="ru-RU" sz="2800" dirty="0" smtClean="0"/>
              <a:t> Новые приборы и аппаратные комплексы</a:t>
            </a:r>
          </a:p>
          <a:p>
            <a:pPr fontAlgn="t">
              <a:spcBef>
                <a:spcPts val="1200"/>
              </a:spcBef>
              <a:spcAft>
                <a:spcPts val="1200"/>
              </a:spcAft>
            </a:pPr>
            <a:r>
              <a:rPr lang="ru-RU" altLang="ru-RU" sz="2800" dirty="0" smtClean="0"/>
              <a:t> Биотехнологии</a:t>
            </a:r>
            <a:endParaRPr lang="en-US" altLang="ru-RU" sz="2800" dirty="0" smtClean="0"/>
          </a:p>
          <a:p>
            <a:pPr fontAlgn="t"/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6610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749" y="584094"/>
            <a:ext cx="6488110" cy="381000"/>
          </a:xfrm>
        </p:spPr>
        <p:txBody>
          <a:bodyPr/>
          <a:lstStyle/>
          <a:p>
            <a:r>
              <a:rPr lang="ru-RU" sz="3200" dirty="0" smtClean="0"/>
              <a:t>«Развитие - НТИ»: тематика    </a:t>
            </a:r>
            <a:endParaRPr lang="ru-RU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749" y="1404552"/>
            <a:ext cx="7893303" cy="4782062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0" u="sng" dirty="0" smtClean="0"/>
              <a:t>Основные направления  </a:t>
            </a:r>
            <a:r>
              <a:rPr lang="ru-RU" sz="2800" b="0" u="sng" dirty="0"/>
              <a:t>дорожных карт </a:t>
            </a:r>
            <a:r>
              <a:rPr lang="ru-RU" sz="2800" b="0" u="sng" dirty="0" smtClean="0"/>
              <a:t>НТИ</a:t>
            </a:r>
          </a:p>
          <a:p>
            <a:pPr marL="0" lvl="0" indent="0">
              <a:buNone/>
            </a:pPr>
            <a:endParaRPr lang="ru-RU" sz="18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 smtClean="0"/>
              <a:t>аэронет</a:t>
            </a:r>
            <a:endParaRPr lang="ru-RU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 автонет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 маринет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 нейронет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 энерджинет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 smtClean="0"/>
              <a:t>хелснет</a:t>
            </a:r>
            <a:endParaRPr lang="ru-RU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 smtClean="0"/>
              <a:t>технет</a:t>
            </a:r>
            <a:r>
              <a:rPr lang="ru-RU" dirty="0" smtClean="0"/>
              <a:t> </a:t>
            </a:r>
          </a:p>
          <a:p>
            <a:pPr marL="0" lvl="0" indent="0">
              <a:buNone/>
            </a:pPr>
            <a:endParaRPr lang="ru-RU" sz="1800" b="0" dirty="0"/>
          </a:p>
          <a:p>
            <a:pPr marL="0" indent="0">
              <a:buNone/>
            </a:pPr>
            <a:endParaRPr lang="ru-RU" sz="1800" b="0" dirty="0" smtClean="0"/>
          </a:p>
          <a:p>
            <a:pPr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1800" b="0" i="1" dirty="0" smtClean="0"/>
              <a:t>      </a:t>
            </a:r>
          </a:p>
          <a:p>
            <a:pPr algn="r">
              <a:spcBef>
                <a:spcPts val="450"/>
              </a:spcBef>
              <a:spcAft>
                <a:spcPts val="45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47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46525" y="546569"/>
            <a:ext cx="5455444" cy="381000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Приоритеты программы </a:t>
            </a:r>
            <a:endParaRPr lang="ru-RU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010" y="1186185"/>
            <a:ext cx="7760043" cy="559355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Предпочтение имеют </a:t>
            </a:r>
            <a:r>
              <a:rPr lang="ru-RU" sz="2800" dirty="0" smtClean="0"/>
              <a:t>НИОКР</a:t>
            </a:r>
            <a:r>
              <a:rPr lang="ru-RU" sz="2800" b="0" dirty="0" smtClean="0"/>
              <a:t>:</a:t>
            </a:r>
            <a:endParaRPr lang="ru-RU" sz="2800" b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b="0" dirty="0" smtClean="0"/>
              <a:t>направленные </a:t>
            </a:r>
            <a:r>
              <a:rPr lang="ru-RU" sz="2000" b="0" dirty="0"/>
              <a:t>на преодоление существующих технологических барьеров для реализации дорожных </a:t>
            </a:r>
            <a:r>
              <a:rPr lang="ru-RU" sz="2000" b="0" dirty="0" smtClean="0"/>
              <a:t>карт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0" dirty="0" smtClean="0"/>
              <a:t>развитие </a:t>
            </a:r>
            <a:r>
              <a:rPr lang="ru-RU" sz="2000" b="0" dirty="0"/>
              <a:t>приоритетных технологических направлений </a:t>
            </a:r>
            <a:r>
              <a:rPr lang="ru-RU" sz="2000" b="0" dirty="0" smtClean="0"/>
              <a:t>НТИ  </a:t>
            </a:r>
            <a:endParaRPr lang="ru-RU" sz="2000" b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Предпочтение имеют предприятия</a:t>
            </a:r>
            <a:r>
              <a:rPr lang="ru-RU" sz="2800" b="0" dirty="0" smtClean="0"/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b="0" dirty="0" smtClean="0"/>
              <a:t>успешно </a:t>
            </a:r>
            <a:r>
              <a:rPr lang="ru-RU" sz="2000" b="0" dirty="0"/>
              <a:t>выпускающие собственную наукоемкую </a:t>
            </a:r>
            <a:r>
              <a:rPr lang="ru-RU" sz="2000" b="0" dirty="0" smtClean="0"/>
              <a:t>продукцию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b="0" dirty="0" smtClean="0"/>
              <a:t>имеющие </a:t>
            </a:r>
            <a:r>
              <a:rPr lang="ru-RU" sz="2000" b="0" dirty="0"/>
              <a:t>положительную финансово-экономическую </a:t>
            </a:r>
            <a:r>
              <a:rPr lang="ru-RU" sz="2000" b="0" dirty="0" smtClean="0"/>
              <a:t>историю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b="0" dirty="0" smtClean="0"/>
              <a:t>обладатели прав на </a:t>
            </a:r>
            <a:r>
              <a:rPr lang="ru-RU" sz="2000" b="0" dirty="0"/>
              <a:t>интеллектуальную собственность </a:t>
            </a:r>
            <a:r>
              <a:rPr lang="ru-RU" sz="2000" b="0" dirty="0" smtClean="0"/>
              <a:t>                   по </a:t>
            </a:r>
            <a:r>
              <a:rPr lang="ru-RU" sz="2000" b="0" dirty="0"/>
              <a:t>тематике </a:t>
            </a:r>
            <a:r>
              <a:rPr lang="ru-RU" sz="2000" b="0" dirty="0" smtClean="0"/>
              <a:t>проекта</a:t>
            </a:r>
            <a:r>
              <a:rPr lang="ru-RU" sz="2000" dirty="0"/>
              <a:t> </a:t>
            </a:r>
            <a:endParaRPr lang="ru-RU" sz="2000" dirty="0" smtClean="0"/>
          </a:p>
          <a:p>
            <a:pPr marL="342900" indent="-342900">
              <a:spcBef>
                <a:spcPts val="900"/>
              </a:spcBef>
              <a:spcAft>
                <a:spcPts val="450"/>
              </a:spcAft>
              <a:buFont typeface="+mj-lt"/>
              <a:buAutoNum type="arabicPeriod" startAt="4"/>
            </a:pPr>
            <a:endParaRPr lang="ru-RU" sz="1800" b="0" dirty="0"/>
          </a:p>
          <a:p>
            <a:pPr marL="0" indent="0">
              <a:spcBef>
                <a:spcPts val="900"/>
              </a:spcBef>
              <a:spcAft>
                <a:spcPts val="450"/>
              </a:spcAft>
              <a:buNone/>
            </a:pPr>
            <a:endParaRPr lang="ru-RU" sz="1800" b="0" dirty="0" smtClean="0"/>
          </a:p>
          <a:p>
            <a:pPr marL="0" indent="0">
              <a:lnSpc>
                <a:spcPct val="150000"/>
              </a:lnSpc>
              <a:spcBef>
                <a:spcPts val="900"/>
              </a:spcBef>
              <a:spcAft>
                <a:spcPts val="450"/>
              </a:spcAft>
              <a:buNone/>
            </a:pPr>
            <a:endParaRPr lang="ru-RU" sz="1800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1800" dirty="0"/>
              <a:t> - 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6022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99172" y="398747"/>
            <a:ext cx="6534725" cy="540060"/>
          </a:xfrm>
        </p:spPr>
        <p:txBody>
          <a:bodyPr/>
          <a:lstStyle/>
          <a:p>
            <a:pPr eaLnBrk="1" hangingPunct="1"/>
            <a:r>
              <a:rPr lang="ru-RU" sz="2400" dirty="0"/>
              <a:t>    </a:t>
            </a:r>
            <a:r>
              <a:rPr lang="ru-RU" sz="3200" dirty="0"/>
              <a:t>Особенности программы    </a:t>
            </a:r>
            <a:endParaRPr lang="ru-RU" sz="27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4147" y="1970844"/>
            <a:ext cx="7871254" cy="3174533"/>
          </a:xfrm>
        </p:spPr>
        <p:txBody>
          <a:bodyPr/>
          <a:lstStyle/>
          <a:p>
            <a:pPr marL="385754" indent="-385754">
              <a:lnSpc>
                <a:spcPct val="150000"/>
              </a:lnSpc>
              <a:spcAft>
                <a:spcPts val="900"/>
              </a:spcAft>
              <a:buNone/>
              <a:defRPr/>
            </a:pPr>
            <a:r>
              <a:rPr lang="ru-RU" sz="1800" b="0" dirty="0" smtClean="0"/>
              <a:t>«Конкурс </a:t>
            </a:r>
            <a:r>
              <a:rPr lang="ru-RU" sz="1800" b="0" dirty="0"/>
              <a:t>ориентирован на поддержку развитых предприятий, которые имеют </a:t>
            </a:r>
            <a:r>
              <a:rPr lang="ru-RU" sz="1800" dirty="0"/>
              <a:t>положительную деловую репутацию и опыт продаж </a:t>
            </a:r>
            <a:r>
              <a:rPr lang="ru-RU" sz="1800" b="0" dirty="0"/>
              <a:t>наукоемкой продукции на рынке, планирующих проведение НИОКР в целях создания и освоения новых высокотехнологичных рынков, которые будут определять структуру мировой экономики в ближайшие 15-20 лет</a:t>
            </a:r>
            <a:r>
              <a:rPr lang="ru-RU" sz="1800" b="0" dirty="0" smtClean="0"/>
              <a:t>. При </a:t>
            </a:r>
            <a:r>
              <a:rPr lang="ru-RU" sz="1800" b="0" dirty="0"/>
              <a:t>отборе </a:t>
            </a:r>
            <a:r>
              <a:rPr lang="ru-RU" sz="1800" b="0" dirty="0" err="1"/>
              <a:t>грантополучателей</a:t>
            </a:r>
            <a:r>
              <a:rPr lang="ru-RU" sz="1800" b="0" dirty="0"/>
              <a:t> приоритет будет отдаваться НИОКР, направленным на </a:t>
            </a:r>
            <a:r>
              <a:rPr lang="ru-RU" sz="1800" dirty="0"/>
              <a:t>преодоление существующих технологических барьеров </a:t>
            </a:r>
            <a:r>
              <a:rPr lang="ru-RU" sz="1800" b="0" dirty="0"/>
              <a:t>для реализации дорожных карт и/или развитие приоритетных технологических направлений НТИ.  </a:t>
            </a:r>
          </a:p>
          <a:p>
            <a:pPr marL="385754" indent="-385754">
              <a:buNone/>
              <a:defRPr/>
            </a:pPr>
            <a:endParaRPr lang="ru-RU" sz="1800" b="0" dirty="0"/>
          </a:p>
          <a:p>
            <a:pPr marL="385754" indent="-385754">
              <a:buNone/>
              <a:defRPr/>
            </a:pPr>
            <a:endParaRPr lang="ru-RU" b="0" dirty="0" smtClean="0"/>
          </a:p>
        </p:txBody>
      </p:sp>
    </p:spTree>
    <p:extLst>
      <p:ext uri="{BB962C8B-B14F-4D97-AF65-F5344CB8AC3E}">
        <p14:creationId xmlns="" xmlns:p14="http://schemas.microsoft.com/office/powerpoint/2010/main" val="42414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3787" y="460532"/>
            <a:ext cx="5455444" cy="381000"/>
          </a:xfrm>
        </p:spPr>
        <p:txBody>
          <a:bodyPr/>
          <a:lstStyle/>
          <a:p>
            <a:pPr eaLnBrk="1" hangingPunct="1"/>
            <a:r>
              <a:rPr lang="ru-RU" dirty="0" smtClean="0"/>
              <a:t>«</a:t>
            </a:r>
            <a:r>
              <a:rPr lang="ru-RU" sz="3200" dirty="0" smtClean="0"/>
              <a:t>К</a:t>
            </a:r>
            <a:r>
              <a:rPr lang="ru-RU" sz="3200" b="1" dirty="0" smtClean="0"/>
              <a:t>оммерциализация</a:t>
            </a:r>
            <a:r>
              <a:rPr lang="ru-RU" b="1" dirty="0" smtClean="0"/>
              <a:t>»</a:t>
            </a:r>
            <a:endParaRPr lang="ru-RU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787" y="1348422"/>
            <a:ext cx="7738937" cy="307895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800" u="sng" dirty="0"/>
              <a:t>Цель</a:t>
            </a:r>
            <a:r>
              <a:rPr lang="ru-RU" sz="2800" b="0" dirty="0"/>
              <a:t> </a:t>
            </a:r>
            <a:r>
              <a:rPr lang="ru-RU" dirty="0"/>
              <a:t>–</a:t>
            </a:r>
            <a:r>
              <a:rPr lang="ru-RU" sz="2400" dirty="0"/>
              <a:t>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400" dirty="0"/>
              <a:t>   финансовое обеспечение расходов, связанных  с реализацией инновационных проектов, результаты которых имеют перспективу коммерциализации, за исключением расходов на выполнение научно-исследовательских, опытно-конструкторских и технологических работ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ru-RU" sz="1400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1400" dirty="0"/>
              <a:t> </a:t>
            </a: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8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490" y="148392"/>
            <a:ext cx="5699392" cy="1134126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Условия реализации</a:t>
            </a:r>
            <a:endParaRPr lang="ru-RU" sz="32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011" y="1449859"/>
            <a:ext cx="7776519" cy="3923581"/>
          </a:xfrm>
        </p:spPr>
        <p:txBody>
          <a:bodyPr/>
          <a:lstStyle/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ru-RU" b="0" dirty="0" smtClean="0">
                <a:cs typeface="Times New Roman" pitchFamily="18" charset="0"/>
              </a:rPr>
              <a:t> </a:t>
            </a:r>
            <a:r>
              <a:rPr lang="ru-RU" sz="2800" b="0" dirty="0" smtClean="0">
                <a:cs typeface="Times New Roman" pitchFamily="18" charset="0"/>
              </a:rPr>
              <a:t>результат </a:t>
            </a:r>
            <a:r>
              <a:rPr lang="ru-RU" sz="2800" b="0" dirty="0">
                <a:cs typeface="Times New Roman" pitchFamily="18" charset="0"/>
              </a:rPr>
              <a:t>- создание или развитие высокотехнологичного производства  на территории РФ, основанного на результатах НИОКР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b="0" dirty="0" smtClean="0">
                <a:cs typeface="Times New Roman" pitchFamily="18" charset="0"/>
              </a:rPr>
              <a:t> финансирование </a:t>
            </a:r>
            <a:r>
              <a:rPr lang="ru-RU" sz="2800" b="0" dirty="0">
                <a:cs typeface="Times New Roman" pitchFamily="18" charset="0"/>
              </a:rPr>
              <a:t>предоставляется МИП, отобранному  в результате конкурса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b="0" dirty="0" smtClean="0">
                <a:cs typeface="Times New Roman" pitchFamily="18" charset="0"/>
              </a:rPr>
              <a:t> размер </a:t>
            </a:r>
            <a:r>
              <a:rPr lang="ru-RU" sz="2800" b="0" dirty="0">
                <a:cs typeface="Times New Roman" pitchFamily="18" charset="0"/>
              </a:rPr>
              <a:t>финансирования  - до </a:t>
            </a:r>
            <a:r>
              <a:rPr lang="ru-RU" sz="2800" dirty="0">
                <a:cs typeface="Times New Roman" pitchFamily="18" charset="0"/>
              </a:rPr>
              <a:t>15</a:t>
            </a:r>
            <a:r>
              <a:rPr lang="ru-RU" sz="2800" b="0" dirty="0">
                <a:cs typeface="Times New Roman" pitchFamily="18" charset="0"/>
              </a:rPr>
              <a:t> млн. руб.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b="0" dirty="0" smtClean="0">
                <a:cs typeface="Times New Roman" pitchFamily="18" charset="0"/>
              </a:rPr>
              <a:t> срок </a:t>
            </a:r>
            <a:r>
              <a:rPr lang="ru-RU" sz="2800" b="0" dirty="0">
                <a:cs typeface="Times New Roman" pitchFamily="18" charset="0"/>
              </a:rPr>
              <a:t>выполнения работ  - до </a:t>
            </a:r>
            <a:r>
              <a:rPr lang="ru-RU" sz="2800" dirty="0">
                <a:cs typeface="Times New Roman" pitchFamily="18" charset="0"/>
              </a:rPr>
              <a:t>12</a:t>
            </a:r>
            <a:r>
              <a:rPr lang="ru-RU" sz="2800" b="0" dirty="0">
                <a:cs typeface="Times New Roman" pitchFamily="18" charset="0"/>
              </a:rPr>
              <a:t> месяцев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1800" dirty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ru-RU" b="1" dirty="0" smtClean="0"/>
              <a:t>                                                                                       </a:t>
            </a:r>
            <a:endParaRPr lang="ru-RU" dirty="0" smtClean="0"/>
          </a:p>
          <a:p>
            <a:pPr algn="r" eaLnBrk="1" hangingPunct="1">
              <a:buFontTx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3564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70" y="508815"/>
            <a:ext cx="5455444" cy="381000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Программа «Кооперация»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943" y="1216614"/>
            <a:ext cx="8040300" cy="3078956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>
                <a:cs typeface="Times New Roman" pitchFamily="18" charset="0"/>
              </a:rPr>
              <a:t>СУТЬ ПРОГРАММЫ </a:t>
            </a:r>
            <a:r>
              <a:rPr lang="ru-RU" sz="2800" dirty="0" smtClean="0">
                <a:cs typeface="Times New Roman" pitchFamily="18" charset="0"/>
              </a:rPr>
              <a:t>-</a:t>
            </a:r>
            <a:r>
              <a:rPr lang="ru-RU" sz="2800" b="0" dirty="0" smtClean="0"/>
              <a:t> </a:t>
            </a:r>
            <a:r>
              <a:rPr lang="ru-RU" sz="2800" dirty="0" smtClean="0"/>
              <a:t>поддержка инновационной деятельности малых предприятий в интересах средних                             и крупных компаний</a:t>
            </a:r>
          </a:p>
          <a:p>
            <a:pPr eaLnBrk="1" hangingPunct="1">
              <a:buNone/>
              <a:defRPr/>
            </a:pPr>
            <a:endParaRPr lang="ru-RU" sz="1400" dirty="0" smtClean="0"/>
          </a:p>
          <a:p>
            <a:pPr algn="r" eaLnBrk="1" hangingPunct="1">
              <a:buNone/>
              <a:defRPr/>
            </a:pPr>
            <a:r>
              <a:rPr lang="ru-RU" sz="2800" b="0" dirty="0" smtClean="0">
                <a:cs typeface="Times New Roman" pitchFamily="18" charset="0"/>
              </a:rPr>
              <a:t>  </a:t>
            </a:r>
            <a:r>
              <a:rPr lang="ru-RU" sz="2800" b="0" i="1" dirty="0" smtClean="0">
                <a:cs typeface="Times New Roman" pitchFamily="18" charset="0"/>
              </a:rPr>
              <a:t>Финансирование предоставляется МИП по результатам конкурсного отбора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ru-RU" sz="2800" b="0" dirty="0" smtClean="0">
                <a:cs typeface="Times New Roman" pitchFamily="18" charset="0"/>
              </a:rPr>
              <a:t>   Размер финансирования – </a:t>
            </a:r>
            <a:r>
              <a:rPr lang="ru-RU" sz="2800" dirty="0" smtClean="0">
                <a:cs typeface="Times New Roman" pitchFamily="18" charset="0"/>
              </a:rPr>
              <a:t>до 25 </a:t>
            </a:r>
            <a:r>
              <a:rPr lang="ru-RU" sz="2800" dirty="0" err="1" smtClean="0">
                <a:cs typeface="Times New Roman" pitchFamily="18" charset="0"/>
              </a:rPr>
              <a:t>млн.руб</a:t>
            </a:r>
            <a:r>
              <a:rPr lang="ru-RU" sz="2800" b="0" dirty="0" smtClean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ru-RU" sz="2800" b="0" dirty="0" smtClean="0">
                <a:cs typeface="Times New Roman" pitchFamily="18" charset="0"/>
              </a:rPr>
              <a:t>   Срок выполнения работ – от </a:t>
            </a:r>
            <a:r>
              <a:rPr lang="ru-RU" sz="2800" dirty="0" smtClean="0">
                <a:cs typeface="Times New Roman" pitchFamily="18" charset="0"/>
              </a:rPr>
              <a:t>18 до 24 мес</a:t>
            </a:r>
            <a:r>
              <a:rPr lang="ru-RU" sz="2800" b="0" dirty="0" smtClean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0" dirty="0" smtClean="0">
                <a:cs typeface="Times New Roman" pitchFamily="18" charset="0"/>
              </a:rPr>
              <a:t>   </a:t>
            </a:r>
            <a:r>
              <a:rPr lang="ru-RU" sz="2800" b="0" dirty="0" err="1" smtClean="0">
                <a:cs typeface="Times New Roman" pitchFamily="18" charset="0"/>
              </a:rPr>
              <a:t>Софинансирование</a:t>
            </a:r>
            <a:r>
              <a:rPr lang="ru-RU" sz="2800" b="0" dirty="0" smtClean="0">
                <a:cs typeface="Times New Roman" pitchFamily="18" charset="0"/>
              </a:rPr>
              <a:t> - не менее </a:t>
            </a:r>
            <a:r>
              <a:rPr lang="ru-RU" sz="2800" dirty="0" smtClean="0">
                <a:cs typeface="Times New Roman" pitchFamily="18" charset="0"/>
              </a:rPr>
              <a:t>100%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800" b="0" dirty="0" smtClean="0">
                <a:cs typeface="Times New Roman" pitchFamily="18" charset="0"/>
              </a:rPr>
              <a:t>                                                от суммы гранта</a:t>
            </a:r>
          </a:p>
          <a:p>
            <a:pPr eaLnBrk="1" hangingPunct="1">
              <a:buNone/>
              <a:defRPr/>
            </a:pPr>
            <a:endParaRPr lang="ru-RU" sz="2800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ru-RU" dirty="0">
              <a:cs typeface="Times New Roman" pitchFamily="18" charset="0"/>
            </a:endParaRPr>
          </a:p>
          <a:p>
            <a:pPr eaLnBrk="1" hangingPunct="1">
              <a:spcAft>
                <a:spcPts val="900"/>
              </a:spcAft>
              <a:buNone/>
              <a:defRPr/>
            </a:pPr>
            <a:r>
              <a:rPr lang="ru-RU" dirty="0" smtClean="0">
                <a:cs typeface="Times New Roman" pitchFamily="18" charset="0"/>
              </a:rPr>
              <a:t>	</a:t>
            </a:r>
            <a:endParaRPr lang="ru-RU" dirty="0"/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ru-RU" dirty="0"/>
              <a:t>    </a:t>
            </a:r>
            <a:endParaRPr lang="ru-RU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16747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399" y="311105"/>
            <a:ext cx="5946043" cy="381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Программа «Кооперация». </a:t>
            </a:r>
            <a:br>
              <a:rPr lang="ru-RU" altLang="ru-RU" sz="3200" smtClean="0"/>
            </a:br>
            <a:r>
              <a:rPr lang="ru-RU" altLang="ru-RU" sz="3200" smtClean="0"/>
              <a:t>Общие положения </a:t>
            </a:r>
            <a:endParaRPr lang="ru-RU" altLang="ru-RU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543" y="1268627"/>
            <a:ext cx="8269734" cy="5492900"/>
          </a:xfrm>
        </p:spPr>
        <p:txBody>
          <a:bodyPr>
            <a:noAutofit/>
          </a:bodyPr>
          <a:lstStyle/>
          <a:p>
            <a:pPr indent="-24300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u="sng" dirty="0" smtClean="0"/>
              <a:t>Принцип взаимодействия</a:t>
            </a:r>
            <a:r>
              <a:rPr lang="ru-RU" dirty="0" smtClean="0"/>
              <a:t>: </a:t>
            </a:r>
          </a:p>
          <a:p>
            <a:pPr indent="-243000" eaLnBrk="1" hangingPunct="1">
              <a:spcBef>
                <a:spcPts val="0"/>
              </a:spcBef>
              <a:buNone/>
              <a:defRPr/>
            </a:pPr>
            <a:r>
              <a:rPr lang="ru-RU" sz="1500" b="0" dirty="0" smtClean="0"/>
              <a:t>	</a:t>
            </a:r>
            <a:r>
              <a:rPr lang="ru-RU" sz="2000" dirty="0" smtClean="0"/>
              <a:t>         Приобретение Индустриальным партнёром  новой </a:t>
            </a:r>
          </a:p>
          <a:p>
            <a:pPr indent="-243000" eaLnBrk="1" hangingPunct="1">
              <a:spcBef>
                <a:spcPts val="0"/>
              </a:spcBef>
              <a:buNone/>
              <a:defRPr/>
            </a:pPr>
            <a:r>
              <a:rPr lang="ru-RU" sz="2000" dirty="0" smtClean="0"/>
              <a:t>продукции, созданной МИП в результате проведения НИОКР </a:t>
            </a:r>
            <a:r>
              <a:rPr lang="ru-RU" sz="2000" b="0" dirty="0" smtClean="0"/>
              <a:t>Индустриальный партнёр в течение срока реализации проекта гарантирует приобретение у МИП продукции/услуг, созданной   в результате проведения НИОКР, и использует ее для выпуска собственной продукции. МИП вправе самостоятельно производить и реализовывать данную продукцию другим заказчикам, если иные условия не установлены в соглашении   с Инициатором</a:t>
            </a:r>
          </a:p>
          <a:p>
            <a:pPr indent="-243000" eaLnBrk="1" hangingPunct="1">
              <a:spcBef>
                <a:spcPts val="0"/>
              </a:spcBef>
              <a:buNone/>
              <a:defRPr/>
            </a:pPr>
            <a:endParaRPr lang="ru-RU" sz="2000" b="0" dirty="0" smtClean="0"/>
          </a:p>
          <a:p>
            <a:pPr indent="-24300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  		         </a:t>
            </a:r>
            <a:r>
              <a:rPr lang="ru-RU" sz="2000" dirty="0" smtClean="0">
                <a:solidFill>
                  <a:srgbClr val="0070C0"/>
                </a:solidFill>
              </a:rPr>
              <a:t>Общая сумма платежей, которую Индустриальный                          </a:t>
            </a:r>
          </a:p>
          <a:p>
            <a:pPr indent="-24300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                партнер выплачивает малому предприятию за  </a:t>
            </a:r>
          </a:p>
          <a:p>
            <a:pPr indent="-24300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                приобретаемую новую продукцию в течение 5 лет</a:t>
            </a:r>
          </a:p>
          <a:p>
            <a:pPr indent="-24300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                после завершения НИОКР, должна составлять не</a:t>
            </a:r>
          </a:p>
          <a:p>
            <a:pPr indent="-24300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                менее суммы гранта Фонда на проведение НИОКР</a:t>
            </a:r>
            <a:r>
              <a:rPr lang="ru-RU" sz="2000" b="0" dirty="0" smtClean="0"/>
              <a:t>                                                     </a:t>
            </a:r>
          </a:p>
          <a:p>
            <a:pPr algn="r" eaLnBrk="1" hangingPunct="1">
              <a:buFontTx/>
              <a:buNone/>
              <a:defRPr/>
            </a:pPr>
            <a:endParaRPr lang="ru-RU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36298" y="5233672"/>
            <a:ext cx="444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!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14030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958137" cy="1011238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Требования к                       Индустриальному партнёру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009" y="1184232"/>
            <a:ext cx="7853942" cy="4138393"/>
          </a:xfrm>
        </p:spPr>
        <p:txBody>
          <a:bodyPr/>
          <a:lstStyle/>
          <a:p>
            <a:pPr marL="400050" indent="-400050" eaLnBrk="1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ru-RU" sz="1400" b="0" dirty="0"/>
          </a:p>
          <a:p>
            <a:pPr marL="400050" indent="-400050" eaLnBrk="1" hangingPunct="1">
              <a:spcAft>
                <a:spcPct val="20000"/>
              </a:spcAft>
              <a:buNone/>
              <a:defRPr/>
            </a:pPr>
            <a:endParaRPr lang="ru-RU" sz="1400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089658"/>
            <a:ext cx="792088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Среднее или крупное коммерческое предприятие (в соответствии с федеральным законом от 24.07.2007 № 209-ФЗ «О развитии малого и среднего предпринимательства в Российской Федерации»), зарегистрированное в Российской Федерации, которое:</a:t>
            </a:r>
          </a:p>
          <a:p>
            <a:endParaRPr lang="ru-RU" sz="700" b="1" dirty="0" smtClean="0"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+mj-lt"/>
              </a:rPr>
              <a:t>   имеет заключенное соглашение о научно-технологическом сотрудничестве с малым предприятием, в котором определены порядок                 их взаимодействия в ходе выполнения НИОКР                по разработке новой наукоемкой продукции</a:t>
            </a:r>
          </a:p>
          <a:p>
            <a:pPr lvl="0"/>
            <a:endParaRPr lang="ru-RU" sz="2400" dirty="0" smtClean="0"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+mj-lt"/>
              </a:rPr>
              <a:t>    обязуется совместно с малым предприятием обеспечить внебюджетное </a:t>
            </a:r>
            <a:r>
              <a:rPr lang="ru-RU" sz="2400" dirty="0" err="1" smtClean="0">
                <a:latin typeface="+mj-lt"/>
              </a:rPr>
              <a:t>софинансирование</a:t>
            </a:r>
            <a:r>
              <a:rPr lang="ru-RU" sz="2400" dirty="0" smtClean="0">
                <a:latin typeface="+mj-lt"/>
              </a:rPr>
              <a:t> проведения НИОКР</a:t>
            </a:r>
          </a:p>
        </p:txBody>
      </p:sp>
    </p:spTree>
    <p:extLst>
      <p:ext uri="{BB962C8B-B14F-4D97-AF65-F5344CB8AC3E}">
        <p14:creationId xmlns="" xmlns:p14="http://schemas.microsoft.com/office/powerpoint/2010/main" val="39448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58137" cy="1011238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Требования к Индустриальному партнёру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332827"/>
            <a:ext cx="7885844" cy="4020740"/>
          </a:xfrm>
        </p:spPr>
        <p:txBody>
          <a:bodyPr/>
          <a:lstStyle/>
          <a:p>
            <a:pPr eaLnBrk="1" hangingPunct="1">
              <a:spcBef>
                <a:spcPts val="450"/>
              </a:spcBef>
              <a:spcAft>
                <a:spcPct val="200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0" dirty="0" smtClean="0"/>
              <a:t>обязуется обеспечить выпуск и реализацию             новой продукции, созданной с использованием результатов НИОКР, выполненных малым предприятием. При этом суммарная выручка Индустриального партнера, полученная от реализации новой продукции в течение </a:t>
            </a:r>
            <a:r>
              <a:rPr lang="ru-RU" sz="2400" dirty="0" smtClean="0"/>
              <a:t>5</a:t>
            </a:r>
            <a:r>
              <a:rPr lang="ru-RU" sz="2400" b="0" dirty="0" smtClean="0"/>
              <a:t> лет после завершения НИОКР, должна составить                  не менее </a:t>
            </a:r>
            <a:r>
              <a:rPr lang="ru-RU" sz="2400" dirty="0" smtClean="0"/>
              <a:t>100</a:t>
            </a:r>
            <a:r>
              <a:rPr lang="ru-RU" sz="2400" b="0" dirty="0" smtClean="0"/>
              <a:t> млн. рублей</a:t>
            </a:r>
          </a:p>
          <a:p>
            <a:pPr eaLnBrk="1" hangingPunct="1">
              <a:spcBef>
                <a:spcPts val="450"/>
              </a:spcBef>
              <a:spcAft>
                <a:spcPct val="200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0" dirty="0" smtClean="0"/>
              <a:t>возможности </a:t>
            </a:r>
            <a:r>
              <a:rPr lang="ru-RU" sz="2400" b="0" dirty="0"/>
              <a:t>внебюджетного софинансирования</a:t>
            </a:r>
            <a:endParaRPr lang="en-US" sz="2400" dirty="0"/>
          </a:p>
          <a:p>
            <a:pPr eaLnBrk="1" hangingPunct="1">
              <a:spcBef>
                <a:spcPts val="450"/>
              </a:spcBef>
              <a:spcAft>
                <a:spcPct val="200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0" dirty="0"/>
              <a:t>наличие производственных мощностей                                     для реализации результатов НИОКР  </a:t>
            </a:r>
          </a:p>
          <a:p>
            <a:pPr eaLnBrk="1" hangingPunct="1">
              <a:spcBef>
                <a:spcPts val="450"/>
              </a:spcBef>
              <a:spcAft>
                <a:spcPct val="200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0" dirty="0"/>
              <a:t>наличие сбытовой сети для реализации                     результатов НИОКР </a:t>
            </a:r>
            <a:r>
              <a:rPr lang="ru-RU" sz="2400" b="0" i="1" dirty="0"/>
              <a:t> </a:t>
            </a:r>
          </a:p>
          <a:p>
            <a:pPr eaLnBrk="1" hangingPunct="1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400" b="0" dirty="0"/>
          </a:p>
        </p:txBody>
      </p:sp>
    </p:spTree>
    <p:extLst>
      <p:ext uri="{BB962C8B-B14F-4D97-AF65-F5344CB8AC3E}">
        <p14:creationId xmlns="" xmlns:p14="http://schemas.microsoft.com/office/powerpoint/2010/main" val="18199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Grp="1" noChangeArrowheads="1"/>
          </p:cNvSpPr>
          <p:nvPr>
            <p:ph type="ctrTitle"/>
          </p:nvPr>
        </p:nvSpPr>
        <p:spPr bwMode="white">
          <a:xfrm>
            <a:off x="349071" y="1015313"/>
            <a:ext cx="6059960" cy="1371600"/>
          </a:xfrm>
        </p:spPr>
        <p:txBody>
          <a:bodyPr/>
          <a:lstStyle/>
          <a:p>
            <a:pPr algn="ctr"/>
            <a:r>
              <a:rPr lang="ru-RU" altLang="ru-RU" dirty="0"/>
              <a:t>С</a:t>
            </a:r>
            <a:r>
              <a:rPr lang="ru-RU" altLang="ru-RU" dirty="0" smtClean="0"/>
              <a:t>пасибо за внимание !</a:t>
            </a:r>
            <a:endParaRPr lang="en-US" altLang="ru-RU" dirty="0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428365" y="2819399"/>
            <a:ext cx="6324600" cy="2741141"/>
          </a:xfrm>
        </p:spPr>
        <p:txBody>
          <a:bodyPr/>
          <a:lstStyle/>
          <a:p>
            <a:pPr algn="l"/>
            <a:r>
              <a:rPr lang="ru-RU" altLang="ru-RU" sz="2400" b="1" dirty="0" smtClean="0"/>
              <a:t>Фонд содействия инновациям</a:t>
            </a:r>
          </a:p>
          <a:p>
            <a:pPr algn="l"/>
            <a:r>
              <a:rPr lang="en-US" altLang="ru-RU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www.fasie.ru</a:t>
            </a:r>
          </a:p>
          <a:p>
            <a:pPr algn="l"/>
            <a:endParaRPr lang="ru-RU" altLang="ru-RU" sz="2400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ru-RU" altLang="ru-RU" sz="2400" b="1" dirty="0" smtClean="0"/>
              <a:t>Союз </a:t>
            </a:r>
            <a:r>
              <a:rPr lang="ru-RU" altLang="ru-RU" sz="2400" b="1" dirty="0" err="1" smtClean="0"/>
              <a:t>инновационно</a:t>
            </a:r>
            <a:r>
              <a:rPr lang="ru-RU" altLang="ru-RU" sz="2400" b="1" dirty="0" smtClean="0"/>
              <a:t>-технологических центров России</a:t>
            </a:r>
          </a:p>
          <a:p>
            <a:pPr algn="l"/>
            <a:r>
              <a:rPr lang="en-US" altLang="ru-RU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www.ruitc.ru</a:t>
            </a:r>
            <a:endParaRPr lang="ru-RU" altLang="ru-RU" sz="2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l"/>
            <a:endParaRPr lang="ru-RU" altLang="ru-RU" sz="2400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ru-RU" altLang="ru-RU" sz="2400" dirty="0" smtClean="0"/>
              <a:t> </a:t>
            </a:r>
            <a:endParaRPr lang="en-US" alt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39" y="-8238"/>
            <a:ext cx="2568261" cy="6866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07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388" y="327025"/>
            <a:ext cx="7273925" cy="508000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У</a:t>
            </a:r>
            <a:r>
              <a:rPr lang="ru-RU" altLang="ru-RU" sz="3600" dirty="0" smtClean="0"/>
              <a:t>словия участия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237" y="1024367"/>
            <a:ext cx="8373763" cy="4105275"/>
          </a:xfrm>
        </p:spPr>
        <p:txBody>
          <a:bodyPr/>
          <a:lstStyle/>
          <a:p>
            <a:pPr marL="533400" indent="-533400" eaLnBrk="1" hangingPunct="1">
              <a:spcAft>
                <a:spcPct val="20000"/>
              </a:spcAft>
            </a:pPr>
            <a:endParaRPr lang="ru-RU" altLang="ru-RU" sz="24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chemeClr val="tx1"/>
                </a:solidFill>
              </a:rPr>
              <a:t> длительность программы: 2 года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chemeClr val="tx1"/>
                </a:solidFill>
              </a:rPr>
              <a:t> сумма – </a:t>
            </a:r>
            <a:r>
              <a:rPr lang="en-US" altLang="ru-RU" sz="2800" dirty="0" smtClean="0">
                <a:solidFill>
                  <a:schemeClr val="tx1"/>
                </a:solidFill>
              </a:rPr>
              <a:t>500</a:t>
            </a:r>
            <a:r>
              <a:rPr lang="ru-RU" altLang="ru-RU" sz="2800" dirty="0" smtClean="0">
                <a:solidFill>
                  <a:schemeClr val="tx1"/>
                </a:solidFill>
              </a:rPr>
              <a:t> тыс. руб.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chemeClr val="tx1"/>
                </a:solidFill>
              </a:rPr>
              <a:t> основное направление использования средств – </a:t>
            </a:r>
            <a:r>
              <a:rPr lang="ru-RU" altLang="ru-RU" sz="2800" i="1" dirty="0" smtClean="0">
                <a:solidFill>
                  <a:schemeClr val="tx1"/>
                </a:solidFill>
              </a:rPr>
              <a:t>заработная плата </a:t>
            </a:r>
            <a:r>
              <a:rPr lang="ru-RU" altLang="ru-RU" sz="2800" dirty="0" smtClean="0">
                <a:solidFill>
                  <a:schemeClr val="tx1"/>
                </a:solidFill>
              </a:rPr>
              <a:t>(90%)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chemeClr val="tx1"/>
                </a:solidFill>
              </a:rPr>
              <a:t> возраст </a:t>
            </a:r>
            <a:r>
              <a:rPr lang="ru-RU" altLang="ru-RU" sz="2800" dirty="0">
                <a:solidFill>
                  <a:schemeClr val="tx1"/>
                </a:solidFill>
              </a:rPr>
              <a:t>участников </a:t>
            </a:r>
            <a:r>
              <a:rPr lang="ru-RU" altLang="ru-RU" sz="2800" dirty="0" smtClean="0">
                <a:solidFill>
                  <a:schemeClr val="tx1"/>
                </a:solidFill>
              </a:rPr>
              <a:t>18 </a:t>
            </a:r>
            <a:r>
              <a:rPr lang="ru-RU" altLang="ru-RU" sz="2800" dirty="0">
                <a:solidFill>
                  <a:schemeClr val="tx1"/>
                </a:solidFill>
              </a:rPr>
              <a:t>– 30 </a:t>
            </a:r>
            <a:r>
              <a:rPr lang="ru-RU" altLang="ru-RU" sz="2800" dirty="0" smtClean="0">
                <a:solidFill>
                  <a:schemeClr val="tx1"/>
                </a:solidFill>
              </a:rPr>
              <a:t>лет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 наличие </a:t>
            </a:r>
            <a:r>
              <a:rPr lang="ru-RU" sz="2800" dirty="0">
                <a:solidFill>
                  <a:schemeClr val="tx1"/>
                </a:solidFill>
              </a:rPr>
              <a:t>собственного </a:t>
            </a:r>
            <a:r>
              <a:rPr lang="ru-RU" sz="2800" dirty="0" smtClean="0">
                <a:solidFill>
                  <a:schemeClr val="tx1"/>
                </a:solidFill>
              </a:rPr>
              <a:t>                        научно-технического проекта                                   </a:t>
            </a:r>
            <a:r>
              <a:rPr lang="ru-RU" sz="2800" b="0" i="1" dirty="0" smtClean="0">
                <a:solidFill>
                  <a:schemeClr val="tx1"/>
                </a:solidFill>
              </a:rPr>
              <a:t>(сугубо гражданского назначения)</a:t>
            </a:r>
            <a:endParaRPr lang="ru-RU" altLang="ru-RU" sz="2400" b="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33400" indent="-533400" algn="ctr">
              <a:buNone/>
              <a:defRPr/>
            </a:pPr>
            <a:r>
              <a:rPr lang="ru-RU" sz="2400" u="sng" dirty="0" smtClean="0">
                <a:solidFill>
                  <a:srgbClr val="C00000"/>
                </a:solidFill>
              </a:rPr>
              <a:t>При условии наличия аккредитованного мероприятия!</a:t>
            </a:r>
            <a:endParaRPr lang="ru-RU" altLang="ru-RU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529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8" descr="C:\Users\Александра\Desktop\для программы\Моя презентация\подборка\history_sci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030934"/>
            <a:ext cx="20224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403225"/>
            <a:ext cx="7273925" cy="508000"/>
          </a:xfrm>
        </p:spPr>
        <p:txBody>
          <a:bodyPr/>
          <a:lstStyle/>
          <a:p>
            <a:pPr eaLnBrk="1" hangingPunct="1"/>
            <a:r>
              <a:rPr lang="ru-RU" altLang="ru-RU" smtClean="0"/>
              <a:t>Условия участия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425" y="1339850"/>
            <a:ext cx="8020050" cy="50180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</a:t>
            </a:r>
            <a:r>
              <a:rPr lang="ru-RU" sz="2800" dirty="0" smtClean="0"/>
              <a:t>соискатель </a:t>
            </a:r>
            <a:r>
              <a:rPr lang="ru-RU" sz="2800" dirty="0"/>
              <a:t>не </a:t>
            </a:r>
            <a:r>
              <a:rPr lang="ru-RU" sz="2800" dirty="0" smtClean="0"/>
              <a:t>является / не являлся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  победителем программы </a:t>
            </a:r>
            <a:r>
              <a:rPr lang="ru-RU" sz="2800" dirty="0"/>
              <a:t>«УМНИК» </a:t>
            </a:r>
            <a:endParaRPr lang="ru-RU" sz="2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 или </a:t>
            </a:r>
            <a:r>
              <a:rPr lang="ru-RU" sz="2800" dirty="0"/>
              <a:t>других программ </a:t>
            </a:r>
            <a:r>
              <a:rPr lang="ru-RU" sz="2800" dirty="0" smtClean="0"/>
              <a:t>Фонда по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 </a:t>
            </a:r>
            <a:r>
              <a:rPr lang="ru-RU" sz="2800" dirty="0" smtClean="0"/>
              <a:t>аналогичной </a:t>
            </a:r>
            <a:r>
              <a:rPr lang="ru-RU" sz="2800" dirty="0"/>
              <a:t>тематике</a:t>
            </a:r>
            <a:endParaRPr lang="ru-RU" alt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000" dirty="0" smtClean="0"/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b="0" i="1" dirty="0" smtClean="0">
                <a:solidFill>
                  <a:srgbClr val="7030A0"/>
                </a:solidFill>
              </a:rPr>
              <a:t>Ваш проект - не часть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b="0" i="1" dirty="0" smtClean="0">
                <a:solidFill>
                  <a:srgbClr val="7030A0"/>
                </a:solidFill>
              </a:rPr>
              <a:t>диссертации научного руководителя,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b="0" i="1" dirty="0" smtClean="0">
                <a:solidFill>
                  <a:srgbClr val="7030A0"/>
                </a:solidFill>
              </a:rPr>
              <a:t>   а </a:t>
            </a:r>
            <a:r>
              <a:rPr lang="ru-RU" sz="2800" b="0" i="1" u="sng" dirty="0" smtClean="0">
                <a:solidFill>
                  <a:srgbClr val="7030A0"/>
                </a:solidFill>
              </a:rPr>
              <a:t>практически применимая</a:t>
            </a:r>
            <a:r>
              <a:rPr lang="ru-RU" sz="2800" b="0" i="1" dirty="0" smtClean="0">
                <a:solidFill>
                  <a:srgbClr val="7030A0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b="0" i="1" dirty="0" smtClean="0">
                <a:solidFill>
                  <a:srgbClr val="7030A0"/>
                </a:solidFill>
              </a:rPr>
              <a:t>                           научная идея!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b="0" dirty="0" smtClean="0">
                <a:solidFill>
                  <a:srgbClr val="7030A0"/>
                </a:solidFill>
              </a:rPr>
              <a:t>                 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596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185863" y="108394"/>
            <a:ext cx="7958137" cy="1011237"/>
          </a:xfrm>
        </p:spPr>
        <p:txBody>
          <a:bodyPr/>
          <a:lstStyle/>
          <a:p>
            <a:r>
              <a:rPr lang="ru-RU" sz="3600" dirty="0" smtClean="0"/>
              <a:t>Процедура отбора </a:t>
            </a:r>
            <a:r>
              <a:rPr lang="ru-RU" altLang="ru-RU" sz="3600" dirty="0"/>
              <a:t>участника</a:t>
            </a:r>
            <a:endParaRPr lang="en-US" sz="3600" dirty="0"/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black">
          <a:xfrm>
            <a:off x="5706065" y="3950921"/>
            <a:ext cx="3124200" cy="2646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/>
              <a:t>Представитель ФСИ</a:t>
            </a:r>
          </a:p>
          <a:p>
            <a:pPr algn="ctr" eaLnBrk="0" hangingPunct="0"/>
            <a:endParaRPr lang="ru-RU" sz="2000" b="1" dirty="0" smtClean="0"/>
          </a:p>
          <a:p>
            <a:pPr algn="ctr" eaLnBrk="0" hangingPunct="0"/>
            <a:r>
              <a:rPr lang="ru-RU" b="1" dirty="0" smtClean="0"/>
              <a:t>Эксперт полуфинальной площадки </a:t>
            </a:r>
          </a:p>
          <a:p>
            <a:pPr algn="ctr" eaLnBrk="0" hangingPunct="0"/>
            <a:endParaRPr lang="ru-RU" b="1" dirty="0" smtClean="0"/>
          </a:p>
          <a:p>
            <a:pPr algn="ctr" eaLnBrk="0" hangingPunct="0"/>
            <a:r>
              <a:rPr lang="ru-RU" b="1" dirty="0" smtClean="0"/>
              <a:t>Аккредитованный независимый эксперт</a:t>
            </a:r>
          </a:p>
          <a:p>
            <a:pPr algn="ctr" eaLnBrk="0" hangingPunct="0"/>
            <a:endParaRPr lang="ru-RU" b="1" dirty="0"/>
          </a:p>
          <a:p>
            <a:pPr algn="ctr" eaLnBrk="0" hangingPunct="0"/>
            <a:r>
              <a:rPr lang="ru-RU" sz="1600" i="1" dirty="0" smtClean="0"/>
              <a:t>рассматривают заявку</a:t>
            </a:r>
            <a:endParaRPr lang="en-US" sz="1600" i="1" dirty="0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gray">
          <a:xfrm>
            <a:off x="323528" y="4589463"/>
            <a:ext cx="43204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  Решение Экспертного Совета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890052" y="1905000"/>
            <a:ext cx="2209800" cy="1854200"/>
            <a:chOff x="5181600" y="1905000"/>
            <a:chExt cx="2209800" cy="1854200"/>
          </a:xfrm>
        </p:grpSpPr>
        <p:sp>
          <p:nvSpPr>
            <p:cNvPr id="30740" name="Freeform 20"/>
            <p:cNvSpPr>
              <a:spLocks/>
            </p:cNvSpPr>
            <p:nvPr/>
          </p:nvSpPr>
          <p:spPr bwMode="gray">
            <a:xfrm flipH="1">
              <a:off x="6170613" y="3201988"/>
              <a:ext cx="1042987" cy="534987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41" name="Freeform 21"/>
            <p:cNvSpPr>
              <a:spLocks/>
            </p:cNvSpPr>
            <p:nvPr/>
          </p:nvSpPr>
          <p:spPr bwMode="gray">
            <a:xfrm>
              <a:off x="5561013" y="3068638"/>
              <a:ext cx="1092200" cy="519112"/>
            </a:xfrm>
            <a:custGeom>
              <a:avLst/>
              <a:gdLst/>
              <a:ahLst/>
              <a:cxnLst>
                <a:cxn ang="0">
                  <a:pos x="882" y="374"/>
                </a:cxn>
                <a:cxn ang="0">
                  <a:pos x="719" y="425"/>
                </a:cxn>
                <a:cxn ang="0">
                  <a:pos x="88" y="93"/>
                </a:cxn>
                <a:cxn ang="0">
                  <a:pos x="188" y="3"/>
                </a:cxn>
                <a:cxn ang="0">
                  <a:pos x="343" y="73"/>
                </a:cxn>
                <a:cxn ang="0">
                  <a:pos x="882" y="374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42" name="Freeform 22"/>
            <p:cNvSpPr>
              <a:spLocks/>
            </p:cNvSpPr>
            <p:nvPr/>
          </p:nvSpPr>
          <p:spPr bwMode="gray">
            <a:xfrm>
              <a:off x="5181600" y="3321050"/>
              <a:ext cx="927100" cy="438150"/>
            </a:xfrm>
            <a:custGeom>
              <a:avLst/>
              <a:gdLst/>
              <a:ahLst/>
              <a:cxnLst>
                <a:cxn ang="0">
                  <a:pos x="748" y="320"/>
                </a:cxn>
                <a:cxn ang="0">
                  <a:pos x="604" y="354"/>
                </a:cxn>
                <a:cxn ang="0">
                  <a:pos x="63" y="84"/>
                </a:cxn>
                <a:cxn ang="0">
                  <a:pos x="221" y="39"/>
                </a:cxn>
                <a:cxn ang="0">
                  <a:pos x="748" y="320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5764213" y="1905000"/>
              <a:ext cx="1627187" cy="1846263"/>
              <a:chOff x="313" y="2400"/>
              <a:chExt cx="1349" cy="1534"/>
            </a:xfrm>
          </p:grpSpPr>
          <p:sp>
            <p:nvSpPr>
              <p:cNvPr id="30744" name="Freeform 24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66667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30745" name="Freeform 25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70196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66667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1033006" y="4117076"/>
            <a:ext cx="4057848" cy="1221218"/>
            <a:chOff x="1018208" y="3321050"/>
            <a:chExt cx="4057848" cy="1221218"/>
          </a:xfrm>
        </p:grpSpPr>
        <p:sp>
          <p:nvSpPr>
            <p:cNvPr id="30725" name="AutoShape 5"/>
            <p:cNvSpPr>
              <a:spLocks noChangeArrowheads="1"/>
            </p:cNvSpPr>
            <p:nvPr/>
          </p:nvSpPr>
          <p:spPr bwMode="ltGray">
            <a:xfrm>
              <a:off x="2824734" y="4161268"/>
              <a:ext cx="455613" cy="381000"/>
            </a:xfrm>
            <a:prstGeom prst="downArrow">
              <a:avLst>
                <a:gd name="adj1" fmla="val 58889"/>
                <a:gd name="adj2" fmla="val 60000"/>
              </a:avLst>
            </a:prstGeom>
            <a:solidFill>
              <a:schemeClr val="accent2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1024756" y="3327400"/>
              <a:ext cx="4051300" cy="914400"/>
              <a:chOff x="2736" y="1803"/>
              <a:chExt cx="2552" cy="576"/>
            </a:xfrm>
          </p:grpSpPr>
          <p:sp>
            <p:nvSpPr>
              <p:cNvPr id="30728" name="Rectangle 8"/>
              <p:cNvSpPr>
                <a:spLocks noChangeArrowheads="1"/>
              </p:cNvSpPr>
              <p:nvPr/>
            </p:nvSpPr>
            <p:spPr bwMode="gray">
              <a:xfrm>
                <a:off x="2736" y="1803"/>
                <a:ext cx="2552" cy="5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9" name="Rectangle 9"/>
              <p:cNvSpPr>
                <a:spLocks noChangeArrowheads="1"/>
              </p:cNvSpPr>
              <p:nvPr/>
            </p:nvSpPr>
            <p:spPr bwMode="gray">
              <a:xfrm>
                <a:off x="2743" y="1809"/>
                <a:ext cx="2536" cy="26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0" name="Rectangle 10"/>
              <p:cNvSpPr>
                <a:spLocks noChangeArrowheads="1"/>
              </p:cNvSpPr>
              <p:nvPr/>
            </p:nvSpPr>
            <p:spPr bwMode="gray">
              <a:xfrm>
                <a:off x="2744" y="2059"/>
                <a:ext cx="2535" cy="314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tint val="61176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31" name="Text Box 11"/>
            <p:cNvSpPr txBox="1">
              <a:spLocks noChangeArrowheads="1"/>
            </p:cNvSpPr>
            <p:nvPr/>
          </p:nvSpPr>
          <p:spPr bwMode="gray">
            <a:xfrm>
              <a:off x="1393056" y="3846513"/>
              <a:ext cx="328930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rgbClr val="000000"/>
                  </a:solidFill>
                </a:rPr>
                <a:t>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Оценка по критериям Программы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gray">
            <a:xfrm>
              <a:off x="1018208" y="3321050"/>
              <a:ext cx="4032448" cy="40011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 smtClean="0">
                  <a:solidFill>
                    <a:srgbClr val="FFFFFF"/>
                  </a:solidFill>
                </a:rPr>
                <a:t>Обезличенная экспертиза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013557" y="1405794"/>
            <a:ext cx="4136008" cy="1292225"/>
            <a:chOff x="1012056" y="1981200"/>
            <a:chExt cx="4136008" cy="1292225"/>
          </a:xfrm>
        </p:grpSpPr>
        <p:sp>
          <p:nvSpPr>
            <p:cNvPr id="30724" name="AutoShape 4"/>
            <p:cNvSpPr>
              <a:spLocks noChangeArrowheads="1"/>
            </p:cNvSpPr>
            <p:nvPr/>
          </p:nvSpPr>
          <p:spPr bwMode="gray">
            <a:xfrm>
              <a:off x="2831331" y="2892425"/>
              <a:ext cx="455613" cy="381000"/>
            </a:xfrm>
            <a:prstGeom prst="downArrow">
              <a:avLst>
                <a:gd name="adj1" fmla="val 58889"/>
                <a:gd name="adj2" fmla="val 60000"/>
              </a:avLst>
            </a:prstGeom>
            <a:solidFill>
              <a:srgbClr val="0070C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012056" y="1981200"/>
              <a:ext cx="4136008" cy="1015752"/>
              <a:chOff x="2728" y="983"/>
              <a:chExt cx="2552" cy="576"/>
            </a:xfr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grpSpPr>
          <p:sp>
            <p:nvSpPr>
              <p:cNvPr id="30748" name="Rectangle 28"/>
              <p:cNvSpPr>
                <a:spLocks noChangeArrowheads="1"/>
              </p:cNvSpPr>
              <p:nvPr/>
            </p:nvSpPr>
            <p:spPr bwMode="gray">
              <a:xfrm>
                <a:off x="2728" y="983"/>
                <a:ext cx="2552" cy="576"/>
              </a:xfrm>
              <a:prstGeom prst="rect">
                <a:avLst/>
              </a:prstGeom>
              <a:grpFill/>
              <a:ln w="9525" cmpd="sng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9" name="Rectangle 29"/>
              <p:cNvSpPr>
                <a:spLocks noChangeArrowheads="1"/>
              </p:cNvSpPr>
              <p:nvPr/>
            </p:nvSpPr>
            <p:spPr bwMode="gray">
              <a:xfrm>
                <a:off x="2732" y="989"/>
                <a:ext cx="2539" cy="262"/>
              </a:xfrm>
              <a:prstGeom prst="rect">
                <a:avLst/>
              </a:prstGeom>
              <a:grpFill/>
              <a:ln w="9525" cmpd="sng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0" name="Rectangle 30"/>
              <p:cNvSpPr>
                <a:spLocks noChangeArrowheads="1"/>
              </p:cNvSpPr>
              <p:nvPr/>
            </p:nvSpPr>
            <p:spPr bwMode="gray">
              <a:xfrm>
                <a:off x="2736" y="1239"/>
                <a:ext cx="2535" cy="314"/>
              </a:xfrm>
              <a:prstGeom prst="rect">
                <a:avLst/>
              </a:prstGeom>
              <a:grpFill/>
              <a:ln w="9525" cmpd="sng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51" name="Text Box 31"/>
            <p:cNvSpPr txBox="1">
              <a:spLocks noChangeArrowheads="1"/>
            </p:cNvSpPr>
            <p:nvPr/>
          </p:nvSpPr>
          <p:spPr bwMode="gray">
            <a:xfrm>
              <a:off x="1090216" y="2503488"/>
              <a:ext cx="388843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rgbClr val="000000"/>
                  </a:solidFill>
                </a:rPr>
                <a:t>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Соответствие обязательных требований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0752" name="Text Box 32"/>
            <p:cNvSpPr txBox="1">
              <a:spLocks noChangeArrowheads="1"/>
            </p:cNvSpPr>
            <p:nvPr/>
          </p:nvSpPr>
          <p:spPr bwMode="gray">
            <a:xfrm>
              <a:off x="1244604" y="2011879"/>
              <a:ext cx="367240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 smtClean="0">
                  <a:solidFill>
                    <a:srgbClr val="FFFFFF"/>
                  </a:solidFill>
                </a:rPr>
                <a:t>Формальная экспертиза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98837" y="5341837"/>
            <a:ext cx="4065030" cy="1384457"/>
            <a:chOff x="998326" y="4574290"/>
            <a:chExt cx="4065030" cy="951798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012056" y="4595813"/>
              <a:ext cx="4051300" cy="930275"/>
              <a:chOff x="2728" y="2630"/>
              <a:chExt cx="2552" cy="586"/>
            </a:xfrm>
          </p:grpSpPr>
          <p:sp>
            <p:nvSpPr>
              <p:cNvPr id="30733" name="Rectangle 13"/>
              <p:cNvSpPr>
                <a:spLocks noChangeArrowheads="1"/>
              </p:cNvSpPr>
              <p:nvPr/>
            </p:nvSpPr>
            <p:spPr bwMode="gray">
              <a:xfrm>
                <a:off x="2728" y="2640"/>
                <a:ext cx="2552" cy="5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0735" name="Rectangle 15"/>
              <p:cNvSpPr>
                <a:spLocks noChangeArrowheads="1"/>
              </p:cNvSpPr>
              <p:nvPr/>
            </p:nvSpPr>
            <p:spPr bwMode="gray">
              <a:xfrm>
                <a:off x="2736" y="2896"/>
                <a:ext cx="2535" cy="314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tint val="61176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4" name="Rectangle 14"/>
              <p:cNvSpPr>
                <a:spLocks noChangeArrowheads="1"/>
              </p:cNvSpPr>
              <p:nvPr/>
            </p:nvSpPr>
            <p:spPr bwMode="gray">
              <a:xfrm>
                <a:off x="2742" y="2630"/>
                <a:ext cx="2529" cy="2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30736" name="Text Box 16"/>
            <p:cNvSpPr txBox="1">
              <a:spLocks noChangeArrowheads="1"/>
            </p:cNvSpPr>
            <p:nvPr/>
          </p:nvSpPr>
          <p:spPr bwMode="gray">
            <a:xfrm>
              <a:off x="1018208" y="5154760"/>
              <a:ext cx="4032448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rgbClr val="000000"/>
                  </a:solidFill>
                </a:rPr>
                <a:t>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Окончательное решение об отборе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gray">
            <a:xfrm>
              <a:off x="998326" y="4574290"/>
              <a:ext cx="4032448" cy="4443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dirty="0" smtClean="0">
                  <a:solidFill>
                    <a:srgbClr val="FFFFFF"/>
                  </a:solidFill>
                </a:rPr>
                <a:t>Региональное экспертное жюри 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24390" y="2736843"/>
            <a:ext cx="4121422" cy="1327494"/>
            <a:chOff x="1012056" y="1945931"/>
            <a:chExt cx="4121422" cy="1327494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</p:grpSpPr>
        <p:sp>
          <p:nvSpPr>
            <p:cNvPr id="41" name="AutoShape 4"/>
            <p:cNvSpPr>
              <a:spLocks noChangeArrowheads="1"/>
            </p:cNvSpPr>
            <p:nvPr/>
          </p:nvSpPr>
          <p:spPr bwMode="gray">
            <a:xfrm>
              <a:off x="2831331" y="2892425"/>
              <a:ext cx="455613" cy="381000"/>
            </a:xfrm>
            <a:prstGeom prst="downArrow">
              <a:avLst>
                <a:gd name="adj1" fmla="val 58889"/>
                <a:gd name="adj2" fmla="val 6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" name="Group 27"/>
            <p:cNvGrpSpPr>
              <a:grpSpLocks/>
            </p:cNvGrpSpPr>
            <p:nvPr/>
          </p:nvGrpSpPr>
          <p:grpSpPr bwMode="auto">
            <a:xfrm>
              <a:off x="1012056" y="1945931"/>
              <a:ext cx="4121422" cy="1051021"/>
              <a:chOff x="2728" y="963"/>
              <a:chExt cx="2543" cy="596"/>
            </a:xfrm>
            <a:grpFill/>
          </p:grpSpPr>
          <p:sp>
            <p:nvSpPr>
              <p:cNvPr id="45" name="Rectangle 28"/>
              <p:cNvSpPr>
                <a:spLocks noChangeArrowheads="1"/>
              </p:cNvSpPr>
              <p:nvPr/>
            </p:nvSpPr>
            <p:spPr bwMode="gray">
              <a:xfrm>
                <a:off x="2728" y="963"/>
                <a:ext cx="2543" cy="596"/>
              </a:xfrm>
              <a:prstGeom prst="rect">
                <a:avLst/>
              </a:prstGeom>
              <a:grpFill/>
              <a:ln w="9525" cmpd="sng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gray">
              <a:xfrm>
                <a:off x="2736" y="1239"/>
                <a:ext cx="2535" cy="314"/>
              </a:xfrm>
              <a:prstGeom prst="rect">
                <a:avLst/>
              </a:prstGeom>
              <a:grpFill/>
              <a:ln w="9525" cmpd="sng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" name="Text Box 31"/>
            <p:cNvSpPr txBox="1">
              <a:spLocks noChangeArrowheads="1"/>
            </p:cNvSpPr>
            <p:nvPr/>
          </p:nvSpPr>
          <p:spPr bwMode="gray">
            <a:xfrm>
              <a:off x="1049053" y="2536470"/>
              <a:ext cx="4049745" cy="30777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rgbClr val="000000"/>
                  </a:solidFill>
                </a:rPr>
                <a:t>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Рекомендация к продвижению далее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 Box 32"/>
            <p:cNvSpPr txBox="1">
              <a:spLocks noChangeArrowheads="1"/>
            </p:cNvSpPr>
            <p:nvPr/>
          </p:nvSpPr>
          <p:spPr bwMode="gray">
            <a:xfrm>
              <a:off x="1232213" y="1988267"/>
              <a:ext cx="3672408" cy="43088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200" b="1" dirty="0" smtClean="0">
                  <a:solidFill>
                    <a:srgbClr val="FFFFFF"/>
                  </a:solidFill>
                </a:rPr>
                <a:t>Полуфинал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02599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Заголовок 1"/>
          <p:cNvSpPr>
            <a:spLocks noGrp="1"/>
          </p:cNvSpPr>
          <p:nvPr>
            <p:ph type="title"/>
          </p:nvPr>
        </p:nvSpPr>
        <p:spPr>
          <a:xfrm>
            <a:off x="947738" y="361519"/>
            <a:ext cx="7958137" cy="709612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Т</a:t>
            </a:r>
            <a:r>
              <a:rPr lang="ru-RU" altLang="ru-RU" sz="3600" dirty="0" smtClean="0"/>
              <a:t>ребуемые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0288" y="1298575"/>
            <a:ext cx="7961312" cy="5123007"/>
          </a:xfrm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dirty="0" smtClean="0"/>
              <a:t>подана заявка в патентное ведомство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dirty="0"/>
              <a:t>пройдена </a:t>
            </a:r>
            <a:r>
              <a:rPr lang="ru-RU" sz="2800" dirty="0" err="1"/>
              <a:t>преакселерационная</a:t>
            </a:r>
            <a:r>
              <a:rPr lang="ru-RU" sz="2800" dirty="0"/>
              <a:t> </a:t>
            </a:r>
            <a:r>
              <a:rPr lang="ru-RU" sz="2800" dirty="0" smtClean="0"/>
              <a:t>программа </a:t>
            </a:r>
            <a:r>
              <a:rPr lang="ru-RU" sz="2400" i="1" dirty="0" smtClean="0"/>
              <a:t>(сертификат)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dirty="0" smtClean="0"/>
              <a:t>разработан бизнес-план </a:t>
            </a:r>
            <a:r>
              <a:rPr lang="ru-RU" sz="2800" dirty="0"/>
              <a:t>инновационного проекта</a:t>
            </a:r>
            <a:r>
              <a:rPr lang="ru-RU" sz="2800" dirty="0" smtClean="0"/>
              <a:t> 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dirty="0" smtClean="0"/>
              <a:t>обеспечена коммерциализация: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800" b="0" dirty="0" smtClean="0"/>
              <a:t>заявка на «Старт»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2800" b="0" dirty="0" smtClean="0"/>
              <a:t>создание МИП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2800" b="0" dirty="0" smtClean="0"/>
              <a:t>продажа лицензии на ИС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ru-RU" sz="28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79204" name="Picture 5" descr="C:\Users\Александра\Desktop\для программы\Моя презентация\подборка\road_succ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32" y="4468090"/>
            <a:ext cx="3064512" cy="20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09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0613" y="313028"/>
            <a:ext cx="7273925" cy="792162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Зачем этим заниматься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835025"/>
            <a:ext cx="9024937" cy="5745163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533400" indent="-533400" eaLnBrk="1" hangingPunct="1">
              <a:spcAft>
                <a:spcPct val="20000"/>
              </a:spcAft>
              <a:defRPr/>
            </a:pPr>
            <a:r>
              <a:rPr lang="ru-RU" dirty="0" smtClean="0"/>
              <a:t>дополнительный доход </a:t>
            </a:r>
          </a:p>
          <a:p>
            <a:pPr marL="533400" indent="-533400" eaLnBrk="1" hangingPunct="1">
              <a:spcBef>
                <a:spcPts val="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    (ежемесячно – 15 000 руб. «на руки»)</a:t>
            </a:r>
          </a:p>
          <a:p>
            <a:pPr marL="533400" indent="-533400" eaLnBrk="1" hangingPunct="1">
              <a:spcBef>
                <a:spcPts val="1800"/>
              </a:spcBef>
              <a:spcAft>
                <a:spcPct val="20000"/>
              </a:spcAft>
              <a:defRPr/>
            </a:pPr>
            <a:r>
              <a:rPr lang="ru-RU" dirty="0" smtClean="0"/>
              <a:t>перспектива собственного бизнеса</a:t>
            </a:r>
          </a:p>
          <a:p>
            <a:pPr marL="533400" indent="-533400" eaLnBrk="1" hangingPunct="1">
              <a:lnSpc>
                <a:spcPct val="50000"/>
              </a:lnSpc>
              <a:spcBef>
                <a:spcPts val="120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    (возможность снятия основных рисков)</a:t>
            </a:r>
          </a:p>
          <a:p>
            <a:pPr marL="1436688" indent="-355600" eaLnBrk="1" hangingPunct="1">
              <a:spcAft>
                <a:spcPct val="20000"/>
              </a:spcAft>
              <a:defRPr/>
            </a:pPr>
            <a:r>
              <a:rPr lang="ru-RU" sz="2800" dirty="0" smtClean="0"/>
              <a:t> повышение имиджа</a:t>
            </a:r>
          </a:p>
          <a:p>
            <a:pPr marL="1436688" indent="-355600" eaLnBrk="1" hangingPunct="1">
              <a:spcAft>
                <a:spcPct val="20000"/>
              </a:spcAft>
              <a:defRPr/>
            </a:pPr>
            <a:r>
              <a:rPr lang="ru-RU" sz="2800" dirty="0" smtClean="0"/>
              <a:t> самореализация </a:t>
            </a:r>
          </a:p>
          <a:p>
            <a:pPr marL="1436688" indent="-355600" eaLnBrk="1" hangingPunct="1">
              <a:spcAft>
                <a:spcPct val="20000"/>
              </a:spcAft>
              <a:defRPr/>
            </a:pPr>
            <a:r>
              <a:rPr lang="ru-RU" sz="2800" dirty="0" smtClean="0"/>
              <a:t> новые знания и навыки</a:t>
            </a:r>
          </a:p>
        </p:txBody>
      </p:sp>
    </p:spTree>
    <p:extLst>
      <p:ext uri="{BB962C8B-B14F-4D97-AF65-F5344CB8AC3E}">
        <p14:creationId xmlns="" xmlns:p14="http://schemas.microsoft.com/office/powerpoint/2010/main" val="6084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16_437TGp_bizpeople_light_ani">
  <a:themeElements>
    <a:clrScheme name="437TGp_bizpeople_light_ani 2">
      <a:dk1>
        <a:srgbClr val="000000"/>
      </a:dk1>
      <a:lt1>
        <a:srgbClr val="FFFFFF"/>
      </a:lt1>
      <a:dk2>
        <a:srgbClr val="702424"/>
      </a:dk2>
      <a:lt2>
        <a:srgbClr val="C0C0C0"/>
      </a:lt2>
      <a:accent1>
        <a:srgbClr val="54BBBE"/>
      </a:accent1>
      <a:accent2>
        <a:srgbClr val="E49514"/>
      </a:accent2>
      <a:accent3>
        <a:srgbClr val="FFFFFF"/>
      </a:accent3>
      <a:accent4>
        <a:srgbClr val="000000"/>
      </a:accent4>
      <a:accent5>
        <a:srgbClr val="B3DADB"/>
      </a:accent5>
      <a:accent6>
        <a:srgbClr val="CF8711"/>
      </a:accent6>
      <a:hlink>
        <a:srgbClr val="6C9A42"/>
      </a:hlink>
      <a:folHlink>
        <a:srgbClr val="82ABBE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437TGp_bizpeople_light_ani">
  <a:themeElements>
    <a:clrScheme name="437TGp_bizpeople_light_ani 2">
      <a:dk1>
        <a:srgbClr val="000000"/>
      </a:dk1>
      <a:lt1>
        <a:srgbClr val="FFFFFF"/>
      </a:lt1>
      <a:dk2>
        <a:srgbClr val="702424"/>
      </a:dk2>
      <a:lt2>
        <a:srgbClr val="C0C0C0"/>
      </a:lt2>
      <a:accent1>
        <a:srgbClr val="54BBBE"/>
      </a:accent1>
      <a:accent2>
        <a:srgbClr val="E49514"/>
      </a:accent2>
      <a:accent3>
        <a:srgbClr val="FFFFFF"/>
      </a:accent3>
      <a:accent4>
        <a:srgbClr val="000000"/>
      </a:accent4>
      <a:accent5>
        <a:srgbClr val="B3DADB"/>
      </a:accent5>
      <a:accent6>
        <a:srgbClr val="CF8711"/>
      </a:accent6>
      <a:hlink>
        <a:srgbClr val="6C9A42"/>
      </a:hlink>
      <a:folHlink>
        <a:srgbClr val="82ABBE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2_437TGp_bizpeople_light_ani">
  <a:themeElements>
    <a:clrScheme name="437TGp_bizpeople_light_ani 2">
      <a:dk1>
        <a:srgbClr val="000000"/>
      </a:dk1>
      <a:lt1>
        <a:srgbClr val="FFFFFF"/>
      </a:lt1>
      <a:dk2>
        <a:srgbClr val="702424"/>
      </a:dk2>
      <a:lt2>
        <a:srgbClr val="C0C0C0"/>
      </a:lt2>
      <a:accent1>
        <a:srgbClr val="54BBBE"/>
      </a:accent1>
      <a:accent2>
        <a:srgbClr val="E49514"/>
      </a:accent2>
      <a:accent3>
        <a:srgbClr val="FFFFFF"/>
      </a:accent3>
      <a:accent4>
        <a:srgbClr val="000000"/>
      </a:accent4>
      <a:accent5>
        <a:srgbClr val="B3DADB"/>
      </a:accent5>
      <a:accent6>
        <a:srgbClr val="CF8711"/>
      </a:accent6>
      <a:hlink>
        <a:srgbClr val="6C9A42"/>
      </a:hlink>
      <a:folHlink>
        <a:srgbClr val="82ABBE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37TGp_bizpeople_light_ani">
  <a:themeElements>
    <a:clrScheme name="437TGp_bizpeople_light_ani 2">
      <a:dk1>
        <a:srgbClr val="000000"/>
      </a:dk1>
      <a:lt1>
        <a:srgbClr val="FFFFFF"/>
      </a:lt1>
      <a:dk2>
        <a:srgbClr val="702424"/>
      </a:dk2>
      <a:lt2>
        <a:srgbClr val="C0C0C0"/>
      </a:lt2>
      <a:accent1>
        <a:srgbClr val="54BBBE"/>
      </a:accent1>
      <a:accent2>
        <a:srgbClr val="E49514"/>
      </a:accent2>
      <a:accent3>
        <a:srgbClr val="FFFFFF"/>
      </a:accent3>
      <a:accent4>
        <a:srgbClr val="000000"/>
      </a:accent4>
      <a:accent5>
        <a:srgbClr val="B3DADB"/>
      </a:accent5>
      <a:accent6>
        <a:srgbClr val="CF8711"/>
      </a:accent6>
      <a:hlink>
        <a:srgbClr val="6C9A42"/>
      </a:hlink>
      <a:folHlink>
        <a:srgbClr val="82ABBE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437TGp_bizpeople_light_ani">
  <a:themeElements>
    <a:clrScheme name="437TGp_bizpeople_light_ani 2">
      <a:dk1>
        <a:srgbClr val="000000"/>
      </a:dk1>
      <a:lt1>
        <a:srgbClr val="FFFFFF"/>
      </a:lt1>
      <a:dk2>
        <a:srgbClr val="702424"/>
      </a:dk2>
      <a:lt2>
        <a:srgbClr val="C0C0C0"/>
      </a:lt2>
      <a:accent1>
        <a:srgbClr val="54BBBE"/>
      </a:accent1>
      <a:accent2>
        <a:srgbClr val="E49514"/>
      </a:accent2>
      <a:accent3>
        <a:srgbClr val="FFFFFF"/>
      </a:accent3>
      <a:accent4>
        <a:srgbClr val="000000"/>
      </a:accent4>
      <a:accent5>
        <a:srgbClr val="B3DADB"/>
      </a:accent5>
      <a:accent6>
        <a:srgbClr val="CF8711"/>
      </a:accent6>
      <a:hlink>
        <a:srgbClr val="6C9A42"/>
      </a:hlink>
      <a:folHlink>
        <a:srgbClr val="82ABBE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rain">
  <a:themeElements>
    <a:clrScheme name="Train 1">
      <a:dk1>
        <a:srgbClr val="000000"/>
      </a:dk1>
      <a:lt1>
        <a:srgbClr val="FFFFFF"/>
      </a:lt1>
      <a:dk2>
        <a:srgbClr val="1F497D"/>
      </a:dk2>
      <a:lt2>
        <a:srgbClr val="DDDDDD"/>
      </a:lt2>
      <a:accent1>
        <a:srgbClr val="FFC000"/>
      </a:accent1>
      <a:accent2>
        <a:srgbClr val="7993B3"/>
      </a:accent2>
      <a:accent3>
        <a:srgbClr val="FFFFFF"/>
      </a:accent3>
      <a:accent4>
        <a:srgbClr val="000000"/>
      </a:accent4>
      <a:accent5>
        <a:srgbClr val="FFDCAA"/>
      </a:accent5>
      <a:accent6>
        <a:srgbClr val="6D85A2"/>
      </a:accent6>
      <a:hlink>
        <a:srgbClr val="CC0000"/>
      </a:hlink>
      <a:folHlink>
        <a:srgbClr val="77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1">
        <a:dk1>
          <a:srgbClr val="000000"/>
        </a:dk1>
        <a:lt1>
          <a:srgbClr val="FFFFFF"/>
        </a:lt1>
        <a:dk2>
          <a:srgbClr val="1F497D"/>
        </a:dk2>
        <a:lt2>
          <a:srgbClr val="DDDDDD"/>
        </a:lt2>
        <a:accent1>
          <a:srgbClr val="FFC000"/>
        </a:accent1>
        <a:accent2>
          <a:srgbClr val="7993B3"/>
        </a:accent2>
        <a:accent3>
          <a:srgbClr val="FFFFFF"/>
        </a:accent3>
        <a:accent4>
          <a:srgbClr val="000000"/>
        </a:accent4>
        <a:accent5>
          <a:srgbClr val="FFDCAA"/>
        </a:accent5>
        <a:accent6>
          <a:srgbClr val="6D85A2"/>
        </a:accent6>
        <a:hlink>
          <a:srgbClr val="CC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спек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1818</Words>
  <Application>Microsoft Office PowerPoint</Application>
  <PresentationFormat>Экран (4:3)</PresentationFormat>
  <Paragraphs>491</Paragraphs>
  <Slides>49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16_437TGp_bizpeople_light_ani</vt:lpstr>
      <vt:lpstr>12_437TGp_bizpeople_light_ani</vt:lpstr>
      <vt:lpstr>32_437TGp_bizpeople_light_ani</vt:lpstr>
      <vt:lpstr>437TGp_bizpeople_light_ani</vt:lpstr>
      <vt:lpstr>1_437TGp_bizpeople_light_ani</vt:lpstr>
      <vt:lpstr>Train</vt:lpstr>
      <vt:lpstr>Тема Office</vt:lpstr>
      <vt:lpstr>1_Тема Office</vt:lpstr>
      <vt:lpstr>Аспект</vt:lpstr>
      <vt:lpstr> Программы Фонда содействия инновациям (УМНИК, СТАРТ) как эффективный инструмент вовлечения одарённой молодёжи в инновационную деятельность</vt:lpstr>
      <vt:lpstr>Фонд содействия инновациям                             </vt:lpstr>
      <vt:lpstr>Программа УМНИК </vt:lpstr>
      <vt:lpstr>Направления поддержки </vt:lpstr>
      <vt:lpstr>Условия участия </vt:lpstr>
      <vt:lpstr>Условия участия</vt:lpstr>
      <vt:lpstr>Процедура отбора участника</vt:lpstr>
      <vt:lpstr>Требуемые результаты</vt:lpstr>
      <vt:lpstr>Зачем этим заниматься </vt:lpstr>
      <vt:lpstr>Схема работы</vt:lpstr>
      <vt:lpstr>Структура презентации к  выступлению</vt:lpstr>
      <vt:lpstr>Содержание</vt:lpstr>
      <vt:lpstr>Титульный слайд</vt:lpstr>
      <vt:lpstr>Слайд 14</vt:lpstr>
      <vt:lpstr>Слайд 15</vt:lpstr>
      <vt:lpstr>Слайд 16</vt:lpstr>
      <vt:lpstr>«Wi-Fi в поездах»</vt:lpstr>
      <vt:lpstr>Актуальность идеи                         и научная новизна</vt:lpstr>
      <vt:lpstr>Цель и задачи</vt:lpstr>
      <vt:lpstr>Техническое решение задачи</vt:lpstr>
      <vt:lpstr>Этапы превращения                          идеи в продукт</vt:lpstr>
      <vt:lpstr>Текущее состояние проекта</vt:lpstr>
      <vt:lpstr>План проведения НИОКР</vt:lpstr>
      <vt:lpstr>Слайд 24</vt:lpstr>
      <vt:lpstr>Сроки превращения идеи в конечный продукт и выхода его на рынок</vt:lpstr>
      <vt:lpstr>ПЛАН РЕАЛИЗАЦИИ ПРОЕКТА</vt:lpstr>
      <vt:lpstr>План реализации и сроки</vt:lpstr>
      <vt:lpstr>Перспектива коммерциализации</vt:lpstr>
      <vt:lpstr>Риски проекта</vt:lpstr>
      <vt:lpstr>Риски. Примеры</vt:lpstr>
      <vt:lpstr>Риски. Примеры</vt:lpstr>
      <vt:lpstr>Команда проекта</vt:lpstr>
      <vt:lpstr>«Спасибо за внимание!»</vt:lpstr>
      <vt:lpstr>Спасибо за внимание!</vt:lpstr>
      <vt:lpstr>Критерии отбора</vt:lpstr>
      <vt:lpstr>Программа «Старт»    </vt:lpstr>
      <vt:lpstr>«Старт» - условия участия</vt:lpstr>
      <vt:lpstr>«Старт» - условия участия</vt:lpstr>
      <vt:lpstr>Программа «Развитие - НТИ»    </vt:lpstr>
      <vt:lpstr>«Развитие - НТИ»: тематика    </vt:lpstr>
      <vt:lpstr>Приоритеты программы </vt:lpstr>
      <vt:lpstr>    Особенности программы    </vt:lpstr>
      <vt:lpstr>«Коммерциализация»</vt:lpstr>
      <vt:lpstr>Условия реализации</vt:lpstr>
      <vt:lpstr>Программа «Кооперация»</vt:lpstr>
      <vt:lpstr>Программа «Кооперация».  Общие положения </vt:lpstr>
      <vt:lpstr>Требования к                       Индустриальному партнёру</vt:lpstr>
      <vt:lpstr>Требования к Индустриальному партнёру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Союз инновационно-технологических центров России при поддержке Фонда содействия развитию МФП НТС    Программы ФСИ как эффективный инструмент поддержки малого наукоемкого бизнеса.</dc:title>
  <dc:creator>Andy Yurievich</dc:creator>
  <cp:lastModifiedBy>User</cp:lastModifiedBy>
  <cp:revision>70</cp:revision>
  <dcterms:created xsi:type="dcterms:W3CDTF">2017-09-20T14:10:58Z</dcterms:created>
  <dcterms:modified xsi:type="dcterms:W3CDTF">2017-11-08T12:46:10Z</dcterms:modified>
</cp:coreProperties>
</file>