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9" r:id="rId2"/>
    <p:sldId id="260" r:id="rId3"/>
    <p:sldId id="264" r:id="rId4"/>
    <p:sldId id="306" r:id="rId5"/>
    <p:sldId id="307" r:id="rId6"/>
    <p:sldId id="286" r:id="rId7"/>
    <p:sldId id="293" r:id="rId8"/>
    <p:sldId id="305" r:id="rId9"/>
    <p:sldId id="30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37" autoAdjust="0"/>
  </p:normalViewPr>
  <p:slideViewPr>
    <p:cSldViewPr>
      <p:cViewPr>
        <p:scale>
          <a:sx n="116" d="100"/>
          <a:sy n="116" d="100"/>
        </p:scale>
        <p:origin x="-8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EA6F2-54B1-45D6-935C-1C7EBB4689A6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1E7CC-6652-4347-8579-D50F4D9A13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1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1E7CC-6652-4347-8579-D50F4D9A13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09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opspb.tv/programs/stories/46479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hlinkClick r:id="" action="ppaction://noaction"/>
          </p:cNvPr>
          <p:cNvSpPr txBox="1"/>
          <p:nvPr/>
        </p:nvSpPr>
        <p:spPr>
          <a:xfrm>
            <a:off x="1000100" y="37861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00100" y="428842"/>
            <a:ext cx="6668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44.03.04 Профессиональное обучение </a:t>
            </a:r>
          </a:p>
        </p:txBody>
      </p:sp>
      <p:sp>
        <p:nvSpPr>
          <p:cNvPr id="2" name="Прямоугольник 1">
            <a:hlinkClick r:id="" action="ppaction://noaction"/>
          </p:cNvPr>
          <p:cNvSpPr/>
          <p:nvPr/>
        </p:nvSpPr>
        <p:spPr>
          <a:xfrm>
            <a:off x="1067312" y="4293096"/>
            <a:ext cx="20597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E847384-CB30-4042-8720-EC84131E457B}"/>
              </a:ext>
            </a:extLst>
          </p:cNvPr>
          <p:cNvSpPr txBox="1"/>
          <p:nvPr/>
        </p:nvSpPr>
        <p:spPr>
          <a:xfrm>
            <a:off x="913842" y="946132"/>
            <a:ext cx="6840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направленность (профиль) Психология профессиональной деятельности в цифровом обществе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34659C6-D514-415A-BBE6-15F14C5BD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22" y="3440090"/>
            <a:ext cx="4392488" cy="3000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5979" y="1686419"/>
            <a:ext cx="666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44.03.02 Психолого- педагогическое образование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847384-CB30-4042-8720-EC84131E457B}"/>
              </a:ext>
            </a:extLst>
          </p:cNvPr>
          <p:cNvSpPr txBox="1"/>
          <p:nvPr/>
        </p:nvSpPr>
        <p:spPr>
          <a:xfrm>
            <a:off x="1145742" y="2521007"/>
            <a:ext cx="68407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направленность (профиль) Психолого-педагогическое сопровождение в цифровой школе</a:t>
            </a:r>
          </a:p>
        </p:txBody>
      </p:sp>
    </p:spTree>
    <p:extLst>
      <p:ext uri="{BB962C8B-B14F-4D97-AF65-F5344CB8AC3E}">
        <p14:creationId xmlns:p14="http://schemas.microsoft.com/office/powerpoint/2010/main" val="264969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498" y="145638"/>
            <a:ext cx="816900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Мир меняется на наших глазах. Цифровые технологии постепенно становятся неотъемлемой частью каждой из сфер повседневной жизни человека. Это открывает огромные возможности по созданию новых и модернизации существующих отраслей, высокотехнологичному уровню взаимодействия общества и государственных органов. Целью цифровой трансформации может стать новый вариант экономических отношений (цифровая экономика), новый уровень отношений между обществом и государством (цифровое правительство), создание высокотехнологичной инфраструктуры (цифровое пространство).  </a:t>
            </a:r>
          </a:p>
          <a:p>
            <a:pPr algn="ctr"/>
            <a:r>
              <a:rPr lang="ru-RU" sz="2000" b="1" dirty="0"/>
              <a:t>Одной из актуальных целей следующего этапа развития Российской Федерации могло бы стать создание цифрового общества.</a:t>
            </a:r>
          </a:p>
        </p:txBody>
      </p:sp>
      <p:sp>
        <p:nvSpPr>
          <p:cNvPr id="21" name="Выгнутая вниз стрелка 20">
            <a:hlinkClick r:id="rId3" action="ppaction://hlinksldjump"/>
          </p:cNvPr>
          <p:cNvSpPr/>
          <p:nvPr/>
        </p:nvSpPr>
        <p:spPr>
          <a:xfrm>
            <a:off x="8091184" y="6381328"/>
            <a:ext cx="873304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90382ED-B01F-4415-B6AE-F4AE33DC6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8" y="4005064"/>
            <a:ext cx="4052320" cy="251347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939A548-9227-437A-BC23-45478BA373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88" y="4115956"/>
            <a:ext cx="4297084" cy="240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39552" y="908720"/>
            <a:ext cx="8352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Цифровое общество – это постиндустриальное общество, новая историческая фаза развития цивилизации, в которой главными продуктами производства являются информация и ее высшая форма — знания.</a:t>
            </a:r>
          </a:p>
        </p:txBody>
      </p:sp>
      <p:sp>
        <p:nvSpPr>
          <p:cNvPr id="18" name="Выгнутая вниз стрелка 17">
            <a:hlinkClick r:id="rId2" action="ppaction://hlinksldjump"/>
          </p:cNvPr>
          <p:cNvSpPr/>
          <p:nvPr/>
        </p:nvSpPr>
        <p:spPr>
          <a:xfrm>
            <a:off x="7740352" y="6381328"/>
            <a:ext cx="648072" cy="36004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1E18D8-A2B1-4845-BBCA-EFA33F563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89040"/>
            <a:ext cx="4464496" cy="28096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2C5FBF2-C1CA-4842-B17C-467150E48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02511"/>
            <a:ext cx="4032448" cy="28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6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27584" y="476250"/>
            <a:ext cx="77768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ru-RU" sz="1600" b="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Цифровизация дала толчок к развитию целого ряда сфер, связанных с накоплением, обработкой и хранением информации.</a:t>
            </a:r>
          </a:p>
          <a:p>
            <a:pPr marL="0" indent="0" algn="just">
              <a:buNone/>
            </a:pPr>
            <a:r>
              <a:rPr lang="ru-RU" sz="1600" b="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мы все понимаем, что такой подход к данным – нечто совершенно новое для человечества. Ранее накопление новых знаний, создание новой информации шло ступенчато. С появлением и развитием цифровых технологий процесс работы с данными ускорился на порядки, любая информация стала общедоступной. Полнота и легкая доступность информации приводят как к возникновению новых возможностей, так и к появлению абсолютно нестандартных проблем, в том числе имеющих психологическую природу.</a:t>
            </a:r>
          </a:p>
          <a:p>
            <a:pPr marL="0" indent="0" algn="ctr">
              <a:buNone/>
            </a:pPr>
            <a:r>
              <a:rPr lang="ru-RU" sz="1400" b="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effectLst>
                  <a:reflection endPos="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современному человеку не потеряться в этом информационном океане?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8057"/>
            <a:ext cx="4048125" cy="23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28057"/>
            <a:ext cx="33591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949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7368" y="500042"/>
            <a:ext cx="8433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Основными задачами цифровой школы являются подготовка детей навыкам работы с информацией. </a:t>
            </a:r>
          </a:p>
          <a:p>
            <a:r>
              <a:rPr lang="ru-RU" dirty="0"/>
              <a:t>То есть: умениям самостоятельно добывать информацию и критически её оценивать, искать способность к взаимодействию и коммуникации, развивать творческий подход к делу. </a:t>
            </a:r>
          </a:p>
          <a:p>
            <a:r>
              <a:rPr lang="ru-RU" dirty="0"/>
              <a:t>При этом погружение в информационное пространство должно быть конструктивным и не наносить вред психическому здоровью ребенка. </a:t>
            </a:r>
          </a:p>
          <a:p>
            <a:r>
              <a:rPr lang="ru-RU" dirty="0"/>
              <a:t>Достичь обозначенных целей возможно только при грамотном психолого-педагогическое сопровождении образовательного процесса.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12976"/>
            <a:ext cx="4822825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319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24744"/>
            <a:ext cx="3923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Calibri" pitchFamily="34" charset="0"/>
                <a:cs typeface="Calibri" pitchFamily="34" charset="0"/>
              </a:rPr>
              <a:t>Данные актуальные цели современного общества оказывают серьезное влияние на специфику реализации задач во всех профессиональных сферах, определяют вектор профессионального развития.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9F0A7D-82FD-4AEC-97F2-409C9296A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10753"/>
            <a:ext cx="5040560" cy="454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59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368" y="500042"/>
            <a:ext cx="843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Специалисты в области психологии профессиональной деятельности будут способствовать </a:t>
            </a:r>
            <a:r>
              <a:rPr lang="ru-RU" sz="2400" b="1" dirty="0" smtClean="0"/>
              <a:t>как профессиональному </a:t>
            </a:r>
            <a:r>
              <a:rPr lang="ru-RU" sz="2400" b="1" dirty="0"/>
              <a:t>развитию участников трудовых отношений во всех </a:t>
            </a:r>
            <a:r>
              <a:rPr lang="ru-RU" sz="2400" b="1" dirty="0"/>
              <a:t>областях, так и </a:t>
            </a:r>
            <a:r>
              <a:rPr lang="ru-RU" sz="2400" b="1" dirty="0" smtClean="0"/>
              <a:t>грамотному </a:t>
            </a:r>
            <a:r>
              <a:rPr lang="ru-RU" sz="2400" b="1" dirty="0"/>
              <a:t>психолого-педагогическое сопровождении образовательного процесса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2D63B9-4D7B-421A-8033-956DFF6EC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2" y="2852936"/>
            <a:ext cx="9144000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9B0977-B1AE-4F54-946F-833AEF842108}"/>
              </a:ext>
            </a:extLst>
          </p:cNvPr>
          <p:cNvSpPr txBox="1"/>
          <p:nvPr/>
        </p:nvSpPr>
        <p:spPr>
          <a:xfrm>
            <a:off x="251520" y="764704"/>
            <a:ext cx="457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Решать конкретные задачи:</a:t>
            </a:r>
          </a:p>
          <a:p>
            <a:r>
              <a:rPr lang="ru-RU" sz="2000" dirty="0"/>
              <a:t>- что делать со стрессами, возникающими на работе или из-за трудовой деятельности в условиях цифровизации;</a:t>
            </a:r>
          </a:p>
          <a:p>
            <a:r>
              <a:rPr lang="ru-RU" sz="2000" dirty="0"/>
              <a:t>- как избежать манипуляций, возможных со стороны </a:t>
            </a:r>
            <a:r>
              <a:rPr lang="ru-RU" sz="2000" dirty="0" err="1"/>
              <a:t>вышепоставленных</a:t>
            </a:r>
            <a:r>
              <a:rPr lang="ru-RU" sz="2000" dirty="0"/>
              <a:t> сотрудников;</a:t>
            </a:r>
          </a:p>
          <a:p>
            <a:r>
              <a:rPr lang="ru-RU" sz="2000" dirty="0"/>
              <a:t>- как правильно вести себя при общении с конфликтным сотрудником в условиях цифровизации;</a:t>
            </a:r>
          </a:p>
          <a:p>
            <a:pPr indent="-342900">
              <a:buFontTx/>
              <a:buChar char="-"/>
            </a:pPr>
            <a:r>
              <a:rPr lang="ru-RU" sz="2000" dirty="0"/>
              <a:t>как успешно пройти собеседования при смене трудовой деятельности в условиях цифровизации общества.</a:t>
            </a:r>
            <a:endParaRPr lang="en-US" sz="2000" dirty="0"/>
          </a:p>
          <a:p>
            <a:r>
              <a:rPr lang="en-US" sz="2000" dirty="0">
                <a:hlinkClick r:id="rId2"/>
              </a:rPr>
              <a:t>https://topspb.tv/programs/stories/464790/</a:t>
            </a:r>
            <a:r>
              <a:rPr lang="en-US" sz="2000" dirty="0"/>
              <a:t> </a:t>
            </a:r>
            <a:r>
              <a:rPr lang="ru-RU" sz="2000" dirty="0"/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A237DF-E802-49F0-979E-2591B9DC6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800"/>
            <a:ext cx="4176464" cy="30312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1F0A13-6D35-42D1-9D43-166AF0602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1764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5860"/>
            <a:ext cx="9144000" cy="2280652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Спасибо за внимание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487</TotalTime>
  <Words>423</Words>
  <Application>Microsoft Office PowerPoint</Application>
  <PresentationFormat>Экран (4:3)</PresentationFormat>
  <Paragraphs>24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Цифровизация дала толчок к развитию целого ряда сфер, связанных с накоплением, обработкой и хранением информации. Но мы все понимаем, что такой подход к данным – нечто совершенно новое для человечества. Ранее накопление новых знаний, создание новой информации шло ступенчато. С появлением и развитием цифровых технологий процесс работы с данными ускорился на порядки, любая информация стала общедоступной. Полнота и легкая доступность информации приводят как к возникновению новых возможностей, так и к появлению абсолютно нестандартных проблем, в том числе имеющих психологическую природу.  Как современному человеку не потеряться в этом информационном океане?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ИТ- ТЕХНОЛОГИИ</dc:title>
  <dc:creator>ученик3</dc:creator>
  <cp:lastModifiedBy>Оксана</cp:lastModifiedBy>
  <cp:revision>62</cp:revision>
  <dcterms:created xsi:type="dcterms:W3CDTF">2015-04-25T04:14:12Z</dcterms:created>
  <dcterms:modified xsi:type="dcterms:W3CDTF">2020-12-09T06:04:11Z</dcterms:modified>
</cp:coreProperties>
</file>